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5544800" cy="10058400"/>
  <p:notesSz cx="9385300" cy="14871700"/>
  <p:defaultTextStyle>
    <a:defPPr>
      <a:defRPr lang="en-US"/>
    </a:defPPr>
    <a:lvl1pPr marL="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2" autoAdjust="0"/>
    <p:restoredTop sz="94665" autoAdjust="0"/>
  </p:normalViewPr>
  <p:slideViewPr>
    <p:cSldViewPr>
      <p:cViewPr>
        <p:scale>
          <a:sx n="66" d="100"/>
          <a:sy n="66" d="100"/>
        </p:scale>
        <p:origin x="936" y="-402"/>
      </p:cViewPr>
      <p:guideLst>
        <p:guide orient="horz" pos="3168"/>
        <p:guide pos="48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3124624"/>
            <a:ext cx="1321308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720" y="5699760"/>
            <a:ext cx="1088136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D946-D099-4167-9955-D84AAB0273B1}" type="datetimeFigureOut">
              <a:rPr lang="en-US" smtClean="0"/>
              <a:pPr/>
              <a:t>11/1/2012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D3CD-2F42-496B-8B8A-52C2AA329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66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D946-D099-4167-9955-D84AAB0273B1}" type="datetimeFigureOut">
              <a:rPr lang="en-US" smtClean="0"/>
              <a:pPr/>
              <a:t>11/1/2012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D3CD-2F42-496B-8B8A-52C2AA329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5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158427" y="591397"/>
            <a:ext cx="5945345" cy="125869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2387" y="591397"/>
            <a:ext cx="17576960" cy="125869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D946-D099-4167-9955-D84AAB0273B1}" type="datetimeFigureOut">
              <a:rPr lang="en-US" smtClean="0"/>
              <a:pPr/>
              <a:t>11/1/2012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D3CD-2F42-496B-8B8A-52C2AA329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1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D946-D099-4167-9955-D84AAB0273B1}" type="datetimeFigureOut">
              <a:rPr lang="en-US" smtClean="0"/>
              <a:pPr/>
              <a:t>11/1/2012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D3CD-2F42-496B-8B8A-52C2AA329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2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932" y="6463454"/>
            <a:ext cx="13213080" cy="199771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932" y="4263180"/>
            <a:ext cx="13213080" cy="2200274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52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D946-D099-4167-9955-D84AAB0273B1}" type="datetimeFigureOut">
              <a:rPr lang="en-US" smtClean="0"/>
              <a:pPr/>
              <a:t>11/1/2012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D3CD-2F42-496B-8B8A-52C2AA329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6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2388" y="3441277"/>
            <a:ext cx="11761153" cy="973709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42621" y="3441277"/>
            <a:ext cx="11761153" cy="973709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D946-D099-4167-9955-D84AAB0273B1}" type="datetimeFigureOut">
              <a:rPr lang="en-US" smtClean="0"/>
              <a:pPr/>
              <a:t>11/1/2012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D3CD-2F42-496B-8B8A-52C2AA329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62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02802"/>
            <a:ext cx="1399032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2251499"/>
            <a:ext cx="6868320" cy="938318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3189817"/>
            <a:ext cx="6868320" cy="5795222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96543" y="2251499"/>
            <a:ext cx="6871018" cy="938318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96543" y="3189817"/>
            <a:ext cx="6871018" cy="5795222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D946-D099-4167-9955-D84AAB0273B1}" type="datetimeFigureOut">
              <a:rPr lang="en-US" smtClean="0"/>
              <a:pPr/>
              <a:t>11/1/2012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D3CD-2F42-496B-8B8A-52C2AA329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2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D946-D099-4167-9955-D84AAB0273B1}" type="datetimeFigureOut">
              <a:rPr lang="en-US" smtClean="0"/>
              <a:pPr/>
              <a:t>11/1/2012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D3CD-2F42-496B-8B8A-52C2AA329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8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D946-D099-4167-9955-D84AAB0273B1}" type="datetimeFigureOut">
              <a:rPr lang="en-US" smtClean="0"/>
              <a:pPr/>
              <a:t>11/1/2012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D3CD-2F42-496B-8B8A-52C2AA329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1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1" y="400473"/>
            <a:ext cx="5114132" cy="170434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7585" y="400474"/>
            <a:ext cx="8689975" cy="8584566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1" y="2104814"/>
            <a:ext cx="5114132" cy="6880226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D946-D099-4167-9955-D84AAB0273B1}" type="datetimeFigureOut">
              <a:rPr lang="en-US" smtClean="0"/>
              <a:pPr/>
              <a:t>11/1/2012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D3CD-2F42-496B-8B8A-52C2AA329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14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890" y="7040880"/>
            <a:ext cx="9326880" cy="83121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6890" y="898737"/>
            <a:ext cx="9326880" cy="6035040"/>
          </a:xfrm>
        </p:spPr>
        <p:txBody>
          <a:bodyPr/>
          <a:lstStyle>
            <a:lvl1pPr marL="0" indent="0">
              <a:buNone/>
              <a:defRPr sz="5100"/>
            </a:lvl1pPr>
            <a:lvl2pPr marL="731520" indent="0">
              <a:buNone/>
              <a:defRPr sz="4500"/>
            </a:lvl2pPr>
            <a:lvl3pPr marL="1463040" indent="0">
              <a:buNone/>
              <a:defRPr sz="380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6890" y="7872096"/>
            <a:ext cx="9326880" cy="1180464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D946-D099-4167-9955-D84AAB0273B1}" type="datetimeFigureOut">
              <a:rPr lang="en-US" smtClean="0"/>
              <a:pPr/>
              <a:t>11/1/2012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D3CD-2F42-496B-8B8A-52C2AA329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02802"/>
            <a:ext cx="13990320" cy="1676400"/>
          </a:xfrm>
          <a:prstGeom prst="rect">
            <a:avLst/>
          </a:prstGeom>
        </p:spPr>
        <p:txBody>
          <a:bodyPr vert="horz" lIns="146304" tIns="73152" rIns="146304" bIns="731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2346961"/>
            <a:ext cx="13990320" cy="6638079"/>
          </a:xfrm>
          <a:prstGeom prst="rect">
            <a:avLst/>
          </a:prstGeom>
        </p:spPr>
        <p:txBody>
          <a:bodyPr vert="horz" lIns="146304" tIns="73152" rIns="146304" bIns="731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" y="9322647"/>
            <a:ext cx="3627120" cy="5355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BD946-D099-4167-9955-D84AAB0273B1}" type="datetimeFigureOut">
              <a:rPr lang="en-US" smtClean="0"/>
              <a:pPr/>
              <a:t>11/1/2012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11140" y="9322647"/>
            <a:ext cx="4922520" cy="5355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0440" y="9322647"/>
            <a:ext cx="3627120" cy="5355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FD3CD-2F42-496B-8B8A-52C2AA329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8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3040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1463040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720" indent="-457200" algn="l" defTabSz="1463040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146304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146304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669" r="2304"/>
          <a:stretch/>
        </p:blipFill>
        <p:spPr bwMode="auto">
          <a:xfrm>
            <a:off x="57470" y="114300"/>
            <a:ext cx="15339880" cy="98679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Box 40"/>
          <p:cNvSpPr txBox="1">
            <a:spLocks noChangeArrowheads="1"/>
          </p:cNvSpPr>
          <p:nvPr/>
        </p:nvSpPr>
        <p:spPr bwMode="auto">
          <a:xfrm>
            <a:off x="1263236" y="8250036"/>
            <a:ext cx="1454423" cy="6924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latin typeface="+mj-lt"/>
              </a:rPr>
              <a:t>EP Energy </a:t>
            </a:r>
            <a:r>
              <a:rPr lang="en-US" sz="1000" b="1" dirty="0">
                <a:latin typeface="+mj-lt"/>
              </a:rPr>
              <a:t>– Olympia </a:t>
            </a:r>
            <a:r>
              <a:rPr lang="en-US" sz="1000" b="1" dirty="0" smtClean="0">
                <a:latin typeface="+mj-lt"/>
              </a:rPr>
              <a:t>10-2</a:t>
            </a:r>
            <a:endParaRPr lang="en-US" sz="1000" b="1" dirty="0">
              <a:latin typeface="+mj-lt"/>
            </a:endParaRPr>
          </a:p>
          <a:p>
            <a:r>
              <a:rPr lang="en-US" sz="1000" b="1" dirty="0">
                <a:latin typeface="+mj-lt"/>
              </a:rPr>
              <a:t>Report Date: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smtClean="0">
                <a:latin typeface="+mj-lt"/>
              </a:rPr>
              <a:t>10/2/12</a:t>
            </a:r>
            <a:endParaRPr lang="en-US" sz="1000" b="1" dirty="0">
              <a:latin typeface="+mj-lt"/>
            </a:endParaRPr>
          </a:p>
          <a:p>
            <a:r>
              <a:rPr lang="en-US" sz="1000" b="1" dirty="0">
                <a:latin typeface="+mj-lt"/>
              </a:rPr>
              <a:t>Status: </a:t>
            </a:r>
            <a:r>
              <a:rPr lang="en-US" sz="1000" dirty="0" smtClean="0">
                <a:latin typeface="+mj-lt"/>
              </a:rPr>
              <a:t>Permit Expired</a:t>
            </a:r>
            <a:endParaRPr lang="en-US" sz="1000" b="1" dirty="0">
              <a:latin typeface="+mj-lt"/>
            </a:endParaRPr>
          </a:p>
          <a:p>
            <a:r>
              <a:rPr lang="en-US" sz="1000" b="1" dirty="0" smtClean="0">
                <a:latin typeface="+mj-lt"/>
              </a:rPr>
              <a:t>PTD</a:t>
            </a:r>
            <a:r>
              <a:rPr lang="en-US" sz="1000" b="1" dirty="0">
                <a:latin typeface="+mj-lt"/>
              </a:rPr>
              <a:t>: </a:t>
            </a:r>
            <a:r>
              <a:rPr lang="en-US" sz="1000" dirty="0" smtClean="0">
                <a:latin typeface="+mj-lt"/>
              </a:rPr>
              <a:t>15,000</a:t>
            </a:r>
          </a:p>
          <a:p>
            <a:r>
              <a:rPr lang="en-US" sz="500" dirty="0" smtClean="0"/>
              <a:t>17011210860000</a:t>
            </a:r>
            <a:endParaRPr lang="en-US" sz="500" dirty="0"/>
          </a:p>
        </p:txBody>
      </p:sp>
      <p:sp>
        <p:nvSpPr>
          <p:cNvPr id="15" name="TextBox 14"/>
          <p:cNvSpPr txBox="1"/>
          <p:nvPr/>
        </p:nvSpPr>
        <p:spPr bwMode="auto">
          <a:xfrm>
            <a:off x="9790939" y="114300"/>
            <a:ext cx="5452106" cy="1384995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atin typeface="+mn-lt"/>
              </a:rPr>
              <a:t>Wx</a:t>
            </a:r>
            <a:r>
              <a:rPr lang="en-US" sz="3600" dirty="0" smtClean="0">
                <a:latin typeface="+mn-lt"/>
              </a:rPr>
              <a:t>: Western </a:t>
            </a:r>
            <a:r>
              <a:rPr lang="en-US" sz="3600" dirty="0">
                <a:latin typeface="+mn-lt"/>
              </a:rPr>
              <a:t>La </a:t>
            </a:r>
            <a:r>
              <a:rPr lang="en-US" sz="3600" dirty="0" smtClean="0">
                <a:latin typeface="+mn-lt"/>
              </a:rPr>
              <a:t>Permitting Drilling </a:t>
            </a:r>
            <a:r>
              <a:rPr lang="en-US" sz="3600" dirty="0">
                <a:latin typeface="+mn-lt"/>
              </a:rPr>
              <a:t>Activity </a:t>
            </a:r>
          </a:p>
          <a:p>
            <a:pPr algn="ctr"/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11-1-2012</a:t>
            </a:r>
            <a:endParaRPr lang="en-US" sz="12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 bwMode="auto">
          <a:xfrm>
            <a:off x="11670934" y="1531197"/>
            <a:ext cx="3471781" cy="17851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9128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latin typeface="+mn-lt"/>
              </a:rPr>
              <a:t>                            </a:t>
            </a:r>
          </a:p>
          <a:p>
            <a:pPr defTabSz="912854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+mn-lt"/>
              </a:rPr>
              <a:t>                        </a:t>
            </a:r>
            <a:r>
              <a:rPr lang="en-US" sz="1000" b="1" dirty="0" smtClean="0">
                <a:latin typeface="+mn-lt"/>
              </a:rPr>
              <a:t>        </a:t>
            </a:r>
            <a:r>
              <a:rPr lang="en-US" sz="1200" b="1" dirty="0"/>
              <a:t>NEW </a:t>
            </a:r>
            <a:r>
              <a:rPr lang="en-US" sz="1200" b="1" dirty="0" smtClean="0"/>
              <a:t>Updates on Drilling Location	Drilling </a:t>
            </a:r>
            <a:r>
              <a:rPr lang="en-US" sz="1200" b="1" dirty="0" smtClean="0">
                <a:latin typeface="+mn-lt"/>
              </a:rPr>
              <a:t>Locations</a:t>
            </a:r>
          </a:p>
          <a:p>
            <a:pPr defTabSz="912854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/>
              <a:t>	Oil Field	                Not Reported</a:t>
            </a:r>
          </a:p>
          <a:p>
            <a:pPr defTabSz="912854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/>
              <a:t>	Gas Field	                 Oil Gas Field</a:t>
            </a:r>
            <a:endParaRPr lang="en-US" sz="1200" b="1" dirty="0"/>
          </a:p>
          <a:p>
            <a:pPr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b="1" dirty="0">
              <a:latin typeface="+mn-lt"/>
            </a:endParaRPr>
          </a:p>
        </p:txBody>
      </p:sp>
      <p:sp>
        <p:nvSpPr>
          <p:cNvPr id="29" name="5-Point Star 28"/>
          <p:cNvSpPr/>
          <p:nvPr/>
        </p:nvSpPr>
        <p:spPr bwMode="auto">
          <a:xfrm>
            <a:off x="12118109" y="1678001"/>
            <a:ext cx="357606" cy="331298"/>
          </a:xfrm>
          <a:prstGeom prst="star5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3" name="Freeform 22"/>
          <p:cNvSpPr/>
          <p:nvPr/>
        </p:nvSpPr>
        <p:spPr>
          <a:xfrm>
            <a:off x="11863575" y="2497151"/>
            <a:ext cx="661670" cy="255270"/>
          </a:xfrm>
          <a:custGeom>
            <a:avLst/>
            <a:gdLst>
              <a:gd name="connsiteX0" fmla="*/ 109220 w 661670"/>
              <a:gd name="connsiteY0" fmla="*/ 34290 h 255270"/>
              <a:gd name="connsiteX1" fmla="*/ 238760 w 661670"/>
              <a:gd name="connsiteY1" fmla="*/ 72390 h 255270"/>
              <a:gd name="connsiteX2" fmla="*/ 284480 w 661670"/>
              <a:gd name="connsiteY2" fmla="*/ 87630 h 255270"/>
              <a:gd name="connsiteX3" fmla="*/ 330200 w 661670"/>
              <a:gd name="connsiteY3" fmla="*/ 87630 h 255270"/>
              <a:gd name="connsiteX4" fmla="*/ 414020 w 661670"/>
              <a:gd name="connsiteY4" fmla="*/ 64770 h 255270"/>
              <a:gd name="connsiteX5" fmla="*/ 535940 w 661670"/>
              <a:gd name="connsiteY5" fmla="*/ 3810 h 255270"/>
              <a:gd name="connsiteX6" fmla="*/ 642620 w 661670"/>
              <a:gd name="connsiteY6" fmla="*/ 41910 h 255270"/>
              <a:gd name="connsiteX7" fmla="*/ 650240 w 661670"/>
              <a:gd name="connsiteY7" fmla="*/ 156210 h 255270"/>
              <a:gd name="connsiteX8" fmla="*/ 612140 w 661670"/>
              <a:gd name="connsiteY8" fmla="*/ 217170 h 255270"/>
              <a:gd name="connsiteX9" fmla="*/ 551180 w 661670"/>
              <a:gd name="connsiteY9" fmla="*/ 224790 h 255270"/>
              <a:gd name="connsiteX10" fmla="*/ 406400 w 661670"/>
              <a:gd name="connsiteY10" fmla="*/ 209550 h 255270"/>
              <a:gd name="connsiteX11" fmla="*/ 231140 w 661670"/>
              <a:gd name="connsiteY11" fmla="*/ 240030 h 255270"/>
              <a:gd name="connsiteX12" fmla="*/ 48260 w 661670"/>
              <a:gd name="connsiteY12" fmla="*/ 232410 h 255270"/>
              <a:gd name="connsiteX13" fmla="*/ 2540 w 661670"/>
              <a:gd name="connsiteY13" fmla="*/ 102870 h 255270"/>
              <a:gd name="connsiteX14" fmla="*/ 33020 w 661670"/>
              <a:gd name="connsiteY14" fmla="*/ 19050 h 255270"/>
              <a:gd name="connsiteX15" fmla="*/ 109220 w 661670"/>
              <a:gd name="connsiteY15" fmla="*/ 34290 h 25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1670" h="255270">
                <a:moveTo>
                  <a:pt x="109220" y="34290"/>
                </a:moveTo>
                <a:cubicBezTo>
                  <a:pt x="143510" y="43180"/>
                  <a:pt x="209550" y="63500"/>
                  <a:pt x="238760" y="72390"/>
                </a:cubicBezTo>
                <a:cubicBezTo>
                  <a:pt x="267970" y="81280"/>
                  <a:pt x="269240" y="85090"/>
                  <a:pt x="284480" y="87630"/>
                </a:cubicBezTo>
                <a:cubicBezTo>
                  <a:pt x="299720" y="90170"/>
                  <a:pt x="308610" y="91440"/>
                  <a:pt x="330200" y="87630"/>
                </a:cubicBezTo>
                <a:cubicBezTo>
                  <a:pt x="351790" y="83820"/>
                  <a:pt x="379730" y="78740"/>
                  <a:pt x="414020" y="64770"/>
                </a:cubicBezTo>
                <a:cubicBezTo>
                  <a:pt x="448310" y="50800"/>
                  <a:pt x="497840" y="7620"/>
                  <a:pt x="535940" y="3810"/>
                </a:cubicBezTo>
                <a:cubicBezTo>
                  <a:pt x="574040" y="0"/>
                  <a:pt x="623570" y="16510"/>
                  <a:pt x="642620" y="41910"/>
                </a:cubicBezTo>
                <a:cubicBezTo>
                  <a:pt x="661670" y="67310"/>
                  <a:pt x="655320" y="127000"/>
                  <a:pt x="650240" y="156210"/>
                </a:cubicBezTo>
                <a:cubicBezTo>
                  <a:pt x="645160" y="185420"/>
                  <a:pt x="628650" y="205740"/>
                  <a:pt x="612140" y="217170"/>
                </a:cubicBezTo>
                <a:cubicBezTo>
                  <a:pt x="595630" y="228600"/>
                  <a:pt x="585470" y="226060"/>
                  <a:pt x="551180" y="224790"/>
                </a:cubicBezTo>
                <a:cubicBezTo>
                  <a:pt x="516890" y="223520"/>
                  <a:pt x="459740" y="207010"/>
                  <a:pt x="406400" y="209550"/>
                </a:cubicBezTo>
                <a:cubicBezTo>
                  <a:pt x="353060" y="212090"/>
                  <a:pt x="290830" y="236220"/>
                  <a:pt x="231140" y="240030"/>
                </a:cubicBezTo>
                <a:cubicBezTo>
                  <a:pt x="171450" y="243840"/>
                  <a:pt x="86360" y="255270"/>
                  <a:pt x="48260" y="232410"/>
                </a:cubicBezTo>
                <a:cubicBezTo>
                  <a:pt x="10160" y="209550"/>
                  <a:pt x="5080" y="138430"/>
                  <a:pt x="2540" y="102870"/>
                </a:cubicBezTo>
                <a:cubicBezTo>
                  <a:pt x="0" y="67310"/>
                  <a:pt x="13970" y="30480"/>
                  <a:pt x="33020" y="19050"/>
                </a:cubicBezTo>
                <a:cubicBezTo>
                  <a:pt x="52070" y="7620"/>
                  <a:pt x="74930" y="25400"/>
                  <a:pt x="109220" y="34290"/>
                </a:cubicBezTo>
                <a:close/>
              </a:path>
            </a:pathLst>
          </a:custGeom>
          <a:solidFill>
            <a:srgbClr val="00B050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1866115" y="2897201"/>
            <a:ext cx="661670" cy="255270"/>
          </a:xfrm>
          <a:custGeom>
            <a:avLst/>
            <a:gdLst>
              <a:gd name="connsiteX0" fmla="*/ 109220 w 661670"/>
              <a:gd name="connsiteY0" fmla="*/ 34290 h 255270"/>
              <a:gd name="connsiteX1" fmla="*/ 238760 w 661670"/>
              <a:gd name="connsiteY1" fmla="*/ 72390 h 255270"/>
              <a:gd name="connsiteX2" fmla="*/ 284480 w 661670"/>
              <a:gd name="connsiteY2" fmla="*/ 87630 h 255270"/>
              <a:gd name="connsiteX3" fmla="*/ 330200 w 661670"/>
              <a:gd name="connsiteY3" fmla="*/ 87630 h 255270"/>
              <a:gd name="connsiteX4" fmla="*/ 414020 w 661670"/>
              <a:gd name="connsiteY4" fmla="*/ 64770 h 255270"/>
              <a:gd name="connsiteX5" fmla="*/ 535940 w 661670"/>
              <a:gd name="connsiteY5" fmla="*/ 3810 h 255270"/>
              <a:gd name="connsiteX6" fmla="*/ 642620 w 661670"/>
              <a:gd name="connsiteY6" fmla="*/ 41910 h 255270"/>
              <a:gd name="connsiteX7" fmla="*/ 650240 w 661670"/>
              <a:gd name="connsiteY7" fmla="*/ 156210 h 255270"/>
              <a:gd name="connsiteX8" fmla="*/ 612140 w 661670"/>
              <a:gd name="connsiteY8" fmla="*/ 217170 h 255270"/>
              <a:gd name="connsiteX9" fmla="*/ 551180 w 661670"/>
              <a:gd name="connsiteY9" fmla="*/ 224790 h 255270"/>
              <a:gd name="connsiteX10" fmla="*/ 406400 w 661670"/>
              <a:gd name="connsiteY10" fmla="*/ 209550 h 255270"/>
              <a:gd name="connsiteX11" fmla="*/ 231140 w 661670"/>
              <a:gd name="connsiteY11" fmla="*/ 240030 h 255270"/>
              <a:gd name="connsiteX12" fmla="*/ 48260 w 661670"/>
              <a:gd name="connsiteY12" fmla="*/ 232410 h 255270"/>
              <a:gd name="connsiteX13" fmla="*/ 2540 w 661670"/>
              <a:gd name="connsiteY13" fmla="*/ 102870 h 255270"/>
              <a:gd name="connsiteX14" fmla="*/ 33020 w 661670"/>
              <a:gd name="connsiteY14" fmla="*/ 19050 h 255270"/>
              <a:gd name="connsiteX15" fmla="*/ 109220 w 661670"/>
              <a:gd name="connsiteY15" fmla="*/ 34290 h 25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1670" h="255270">
                <a:moveTo>
                  <a:pt x="109220" y="34290"/>
                </a:moveTo>
                <a:cubicBezTo>
                  <a:pt x="143510" y="43180"/>
                  <a:pt x="209550" y="63500"/>
                  <a:pt x="238760" y="72390"/>
                </a:cubicBezTo>
                <a:cubicBezTo>
                  <a:pt x="267970" y="81280"/>
                  <a:pt x="269240" y="85090"/>
                  <a:pt x="284480" y="87630"/>
                </a:cubicBezTo>
                <a:cubicBezTo>
                  <a:pt x="299720" y="90170"/>
                  <a:pt x="308610" y="91440"/>
                  <a:pt x="330200" y="87630"/>
                </a:cubicBezTo>
                <a:cubicBezTo>
                  <a:pt x="351790" y="83820"/>
                  <a:pt x="379730" y="78740"/>
                  <a:pt x="414020" y="64770"/>
                </a:cubicBezTo>
                <a:cubicBezTo>
                  <a:pt x="448310" y="50800"/>
                  <a:pt x="497840" y="7620"/>
                  <a:pt x="535940" y="3810"/>
                </a:cubicBezTo>
                <a:cubicBezTo>
                  <a:pt x="574040" y="0"/>
                  <a:pt x="623570" y="16510"/>
                  <a:pt x="642620" y="41910"/>
                </a:cubicBezTo>
                <a:cubicBezTo>
                  <a:pt x="661670" y="67310"/>
                  <a:pt x="655320" y="127000"/>
                  <a:pt x="650240" y="156210"/>
                </a:cubicBezTo>
                <a:cubicBezTo>
                  <a:pt x="645160" y="185420"/>
                  <a:pt x="628650" y="205740"/>
                  <a:pt x="612140" y="217170"/>
                </a:cubicBezTo>
                <a:cubicBezTo>
                  <a:pt x="595630" y="228600"/>
                  <a:pt x="585470" y="226060"/>
                  <a:pt x="551180" y="224790"/>
                </a:cubicBezTo>
                <a:cubicBezTo>
                  <a:pt x="516890" y="223520"/>
                  <a:pt x="459740" y="207010"/>
                  <a:pt x="406400" y="209550"/>
                </a:cubicBezTo>
                <a:cubicBezTo>
                  <a:pt x="353060" y="212090"/>
                  <a:pt x="290830" y="236220"/>
                  <a:pt x="231140" y="240030"/>
                </a:cubicBezTo>
                <a:cubicBezTo>
                  <a:pt x="171450" y="243840"/>
                  <a:pt x="86360" y="255270"/>
                  <a:pt x="48260" y="232410"/>
                </a:cubicBezTo>
                <a:cubicBezTo>
                  <a:pt x="10160" y="209550"/>
                  <a:pt x="5080" y="138430"/>
                  <a:pt x="2540" y="102870"/>
                </a:cubicBezTo>
                <a:cubicBezTo>
                  <a:pt x="0" y="67310"/>
                  <a:pt x="13970" y="30480"/>
                  <a:pt x="33020" y="19050"/>
                </a:cubicBezTo>
                <a:cubicBezTo>
                  <a:pt x="52070" y="7620"/>
                  <a:pt x="74930" y="25400"/>
                  <a:pt x="109220" y="34290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3390115" y="2516201"/>
            <a:ext cx="661670" cy="255270"/>
          </a:xfrm>
          <a:custGeom>
            <a:avLst/>
            <a:gdLst>
              <a:gd name="connsiteX0" fmla="*/ 109220 w 661670"/>
              <a:gd name="connsiteY0" fmla="*/ 34290 h 255270"/>
              <a:gd name="connsiteX1" fmla="*/ 238760 w 661670"/>
              <a:gd name="connsiteY1" fmla="*/ 72390 h 255270"/>
              <a:gd name="connsiteX2" fmla="*/ 284480 w 661670"/>
              <a:gd name="connsiteY2" fmla="*/ 87630 h 255270"/>
              <a:gd name="connsiteX3" fmla="*/ 330200 w 661670"/>
              <a:gd name="connsiteY3" fmla="*/ 87630 h 255270"/>
              <a:gd name="connsiteX4" fmla="*/ 414020 w 661670"/>
              <a:gd name="connsiteY4" fmla="*/ 64770 h 255270"/>
              <a:gd name="connsiteX5" fmla="*/ 535940 w 661670"/>
              <a:gd name="connsiteY5" fmla="*/ 3810 h 255270"/>
              <a:gd name="connsiteX6" fmla="*/ 642620 w 661670"/>
              <a:gd name="connsiteY6" fmla="*/ 41910 h 255270"/>
              <a:gd name="connsiteX7" fmla="*/ 650240 w 661670"/>
              <a:gd name="connsiteY7" fmla="*/ 156210 h 255270"/>
              <a:gd name="connsiteX8" fmla="*/ 612140 w 661670"/>
              <a:gd name="connsiteY8" fmla="*/ 217170 h 255270"/>
              <a:gd name="connsiteX9" fmla="*/ 551180 w 661670"/>
              <a:gd name="connsiteY9" fmla="*/ 224790 h 255270"/>
              <a:gd name="connsiteX10" fmla="*/ 406400 w 661670"/>
              <a:gd name="connsiteY10" fmla="*/ 209550 h 255270"/>
              <a:gd name="connsiteX11" fmla="*/ 231140 w 661670"/>
              <a:gd name="connsiteY11" fmla="*/ 240030 h 255270"/>
              <a:gd name="connsiteX12" fmla="*/ 48260 w 661670"/>
              <a:gd name="connsiteY12" fmla="*/ 232410 h 255270"/>
              <a:gd name="connsiteX13" fmla="*/ 2540 w 661670"/>
              <a:gd name="connsiteY13" fmla="*/ 102870 h 255270"/>
              <a:gd name="connsiteX14" fmla="*/ 33020 w 661670"/>
              <a:gd name="connsiteY14" fmla="*/ 19050 h 255270"/>
              <a:gd name="connsiteX15" fmla="*/ 109220 w 661670"/>
              <a:gd name="connsiteY15" fmla="*/ 34290 h 25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1670" h="255270">
                <a:moveTo>
                  <a:pt x="109220" y="34290"/>
                </a:moveTo>
                <a:cubicBezTo>
                  <a:pt x="143510" y="43180"/>
                  <a:pt x="209550" y="63500"/>
                  <a:pt x="238760" y="72390"/>
                </a:cubicBezTo>
                <a:cubicBezTo>
                  <a:pt x="267970" y="81280"/>
                  <a:pt x="269240" y="85090"/>
                  <a:pt x="284480" y="87630"/>
                </a:cubicBezTo>
                <a:cubicBezTo>
                  <a:pt x="299720" y="90170"/>
                  <a:pt x="308610" y="91440"/>
                  <a:pt x="330200" y="87630"/>
                </a:cubicBezTo>
                <a:cubicBezTo>
                  <a:pt x="351790" y="83820"/>
                  <a:pt x="379730" y="78740"/>
                  <a:pt x="414020" y="64770"/>
                </a:cubicBezTo>
                <a:cubicBezTo>
                  <a:pt x="448310" y="50800"/>
                  <a:pt x="497840" y="7620"/>
                  <a:pt x="535940" y="3810"/>
                </a:cubicBezTo>
                <a:cubicBezTo>
                  <a:pt x="574040" y="0"/>
                  <a:pt x="623570" y="16510"/>
                  <a:pt x="642620" y="41910"/>
                </a:cubicBezTo>
                <a:cubicBezTo>
                  <a:pt x="661670" y="67310"/>
                  <a:pt x="655320" y="127000"/>
                  <a:pt x="650240" y="156210"/>
                </a:cubicBezTo>
                <a:cubicBezTo>
                  <a:pt x="645160" y="185420"/>
                  <a:pt x="628650" y="205740"/>
                  <a:pt x="612140" y="217170"/>
                </a:cubicBezTo>
                <a:cubicBezTo>
                  <a:pt x="595630" y="228600"/>
                  <a:pt x="585470" y="226060"/>
                  <a:pt x="551180" y="224790"/>
                </a:cubicBezTo>
                <a:cubicBezTo>
                  <a:pt x="516890" y="223520"/>
                  <a:pt x="459740" y="207010"/>
                  <a:pt x="406400" y="209550"/>
                </a:cubicBezTo>
                <a:cubicBezTo>
                  <a:pt x="353060" y="212090"/>
                  <a:pt x="290830" y="236220"/>
                  <a:pt x="231140" y="240030"/>
                </a:cubicBezTo>
                <a:cubicBezTo>
                  <a:pt x="171450" y="243840"/>
                  <a:pt x="86360" y="255270"/>
                  <a:pt x="48260" y="232410"/>
                </a:cubicBezTo>
                <a:cubicBezTo>
                  <a:pt x="10160" y="209550"/>
                  <a:pt x="5080" y="138430"/>
                  <a:pt x="2540" y="102870"/>
                </a:cubicBezTo>
                <a:cubicBezTo>
                  <a:pt x="0" y="67310"/>
                  <a:pt x="13970" y="30480"/>
                  <a:pt x="33020" y="19050"/>
                </a:cubicBezTo>
                <a:cubicBezTo>
                  <a:pt x="52070" y="7620"/>
                  <a:pt x="74930" y="25400"/>
                  <a:pt x="109220" y="34290"/>
                </a:cubicBezTo>
                <a:close/>
              </a:path>
            </a:pathLst>
          </a:custGeom>
          <a:solidFill>
            <a:srgbClr val="008E40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3390115" y="2821001"/>
            <a:ext cx="661670" cy="255270"/>
          </a:xfrm>
          <a:custGeom>
            <a:avLst/>
            <a:gdLst>
              <a:gd name="connsiteX0" fmla="*/ 109220 w 661670"/>
              <a:gd name="connsiteY0" fmla="*/ 34290 h 255270"/>
              <a:gd name="connsiteX1" fmla="*/ 238760 w 661670"/>
              <a:gd name="connsiteY1" fmla="*/ 72390 h 255270"/>
              <a:gd name="connsiteX2" fmla="*/ 284480 w 661670"/>
              <a:gd name="connsiteY2" fmla="*/ 87630 h 255270"/>
              <a:gd name="connsiteX3" fmla="*/ 330200 w 661670"/>
              <a:gd name="connsiteY3" fmla="*/ 87630 h 255270"/>
              <a:gd name="connsiteX4" fmla="*/ 414020 w 661670"/>
              <a:gd name="connsiteY4" fmla="*/ 64770 h 255270"/>
              <a:gd name="connsiteX5" fmla="*/ 535940 w 661670"/>
              <a:gd name="connsiteY5" fmla="*/ 3810 h 255270"/>
              <a:gd name="connsiteX6" fmla="*/ 642620 w 661670"/>
              <a:gd name="connsiteY6" fmla="*/ 41910 h 255270"/>
              <a:gd name="connsiteX7" fmla="*/ 650240 w 661670"/>
              <a:gd name="connsiteY7" fmla="*/ 156210 h 255270"/>
              <a:gd name="connsiteX8" fmla="*/ 612140 w 661670"/>
              <a:gd name="connsiteY8" fmla="*/ 217170 h 255270"/>
              <a:gd name="connsiteX9" fmla="*/ 551180 w 661670"/>
              <a:gd name="connsiteY9" fmla="*/ 224790 h 255270"/>
              <a:gd name="connsiteX10" fmla="*/ 406400 w 661670"/>
              <a:gd name="connsiteY10" fmla="*/ 209550 h 255270"/>
              <a:gd name="connsiteX11" fmla="*/ 231140 w 661670"/>
              <a:gd name="connsiteY11" fmla="*/ 240030 h 255270"/>
              <a:gd name="connsiteX12" fmla="*/ 48260 w 661670"/>
              <a:gd name="connsiteY12" fmla="*/ 232410 h 255270"/>
              <a:gd name="connsiteX13" fmla="*/ 2540 w 661670"/>
              <a:gd name="connsiteY13" fmla="*/ 102870 h 255270"/>
              <a:gd name="connsiteX14" fmla="*/ 33020 w 661670"/>
              <a:gd name="connsiteY14" fmla="*/ 19050 h 255270"/>
              <a:gd name="connsiteX15" fmla="*/ 109220 w 661670"/>
              <a:gd name="connsiteY15" fmla="*/ 34290 h 25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1670" h="255270">
                <a:moveTo>
                  <a:pt x="109220" y="34290"/>
                </a:moveTo>
                <a:cubicBezTo>
                  <a:pt x="143510" y="43180"/>
                  <a:pt x="209550" y="63500"/>
                  <a:pt x="238760" y="72390"/>
                </a:cubicBezTo>
                <a:cubicBezTo>
                  <a:pt x="267970" y="81280"/>
                  <a:pt x="269240" y="85090"/>
                  <a:pt x="284480" y="87630"/>
                </a:cubicBezTo>
                <a:cubicBezTo>
                  <a:pt x="299720" y="90170"/>
                  <a:pt x="308610" y="91440"/>
                  <a:pt x="330200" y="87630"/>
                </a:cubicBezTo>
                <a:cubicBezTo>
                  <a:pt x="351790" y="83820"/>
                  <a:pt x="379730" y="78740"/>
                  <a:pt x="414020" y="64770"/>
                </a:cubicBezTo>
                <a:cubicBezTo>
                  <a:pt x="448310" y="50800"/>
                  <a:pt x="497840" y="7620"/>
                  <a:pt x="535940" y="3810"/>
                </a:cubicBezTo>
                <a:cubicBezTo>
                  <a:pt x="574040" y="0"/>
                  <a:pt x="623570" y="16510"/>
                  <a:pt x="642620" y="41910"/>
                </a:cubicBezTo>
                <a:cubicBezTo>
                  <a:pt x="661670" y="67310"/>
                  <a:pt x="655320" y="127000"/>
                  <a:pt x="650240" y="156210"/>
                </a:cubicBezTo>
                <a:cubicBezTo>
                  <a:pt x="645160" y="185420"/>
                  <a:pt x="628650" y="205740"/>
                  <a:pt x="612140" y="217170"/>
                </a:cubicBezTo>
                <a:cubicBezTo>
                  <a:pt x="595630" y="228600"/>
                  <a:pt x="585470" y="226060"/>
                  <a:pt x="551180" y="224790"/>
                </a:cubicBezTo>
                <a:cubicBezTo>
                  <a:pt x="516890" y="223520"/>
                  <a:pt x="459740" y="207010"/>
                  <a:pt x="406400" y="209550"/>
                </a:cubicBezTo>
                <a:cubicBezTo>
                  <a:pt x="353060" y="212090"/>
                  <a:pt x="290830" y="236220"/>
                  <a:pt x="231140" y="240030"/>
                </a:cubicBezTo>
                <a:cubicBezTo>
                  <a:pt x="171450" y="243840"/>
                  <a:pt x="86360" y="255270"/>
                  <a:pt x="48260" y="232410"/>
                </a:cubicBezTo>
                <a:cubicBezTo>
                  <a:pt x="10160" y="209550"/>
                  <a:pt x="5080" y="138430"/>
                  <a:pt x="2540" y="102870"/>
                </a:cubicBezTo>
                <a:cubicBezTo>
                  <a:pt x="0" y="67310"/>
                  <a:pt x="13970" y="30480"/>
                  <a:pt x="33020" y="19050"/>
                </a:cubicBezTo>
                <a:cubicBezTo>
                  <a:pt x="52070" y="7620"/>
                  <a:pt x="74930" y="25400"/>
                  <a:pt x="109220" y="34290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58000">
                <a:srgbClr val="00B050"/>
              </a:gs>
            </a:gsLst>
            <a:lin ang="16200000" scaled="0"/>
          </a:gra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42"/>
          <p:cNvSpPr txBox="1">
            <a:spLocks noChangeArrowheads="1"/>
          </p:cNvSpPr>
          <p:nvPr/>
        </p:nvSpPr>
        <p:spPr bwMode="auto">
          <a:xfrm>
            <a:off x="7104977" y="3350474"/>
            <a:ext cx="2153323" cy="615553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latin typeface="+mj-lt"/>
              </a:rPr>
              <a:t>EP Energy – Brown Timber 11</a:t>
            </a:r>
            <a:endParaRPr lang="en-US" sz="1000" b="1" dirty="0">
              <a:latin typeface="+mj-lt"/>
            </a:endParaRPr>
          </a:p>
          <a:p>
            <a:r>
              <a:rPr lang="en-US" sz="1000" b="1" dirty="0">
                <a:latin typeface="+mj-lt"/>
              </a:rPr>
              <a:t>Report Date</a:t>
            </a:r>
            <a:r>
              <a:rPr lang="en-US" sz="1000" b="1" dirty="0" smtClean="0">
                <a:latin typeface="+mj-lt"/>
              </a:rPr>
              <a:t>: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smtClean="0">
                <a:latin typeface="+mj-lt"/>
              </a:rPr>
              <a:t>7/29/11</a:t>
            </a:r>
            <a:endParaRPr lang="en-US" sz="1000" b="1" dirty="0">
              <a:latin typeface="+mj-lt"/>
            </a:endParaRPr>
          </a:p>
          <a:p>
            <a:r>
              <a:rPr lang="en-US" sz="1000" b="1" dirty="0">
                <a:latin typeface="+mj-lt"/>
              </a:rPr>
              <a:t>Status: </a:t>
            </a:r>
            <a:r>
              <a:rPr lang="en-US" sz="1000" dirty="0" smtClean="0">
                <a:latin typeface="+mj-lt"/>
              </a:rPr>
              <a:t>Initial Report – not </a:t>
            </a:r>
            <a:r>
              <a:rPr lang="en-US" sz="1000" dirty="0" err="1" smtClean="0">
                <a:latin typeface="+mj-lt"/>
              </a:rPr>
              <a:t>rptd</a:t>
            </a:r>
            <a:r>
              <a:rPr lang="en-US" sz="1000" dirty="0" smtClean="0">
                <a:latin typeface="+mj-lt"/>
              </a:rPr>
              <a:t> SONRIS</a:t>
            </a:r>
            <a:endParaRPr lang="en-US" sz="1000" dirty="0">
              <a:latin typeface="+mj-lt"/>
            </a:endParaRPr>
          </a:p>
          <a:p>
            <a:r>
              <a:rPr lang="en-US" sz="1000" b="1" dirty="0" smtClean="0">
                <a:latin typeface="+mj-lt"/>
              </a:rPr>
              <a:t>PTD</a:t>
            </a:r>
            <a:r>
              <a:rPr lang="en-US" sz="1000" b="1" dirty="0">
                <a:latin typeface="+mj-lt"/>
              </a:rPr>
              <a:t>: </a:t>
            </a:r>
            <a:r>
              <a:rPr lang="en-US" sz="1000" dirty="0" smtClean="0">
                <a:latin typeface="+mj-lt"/>
              </a:rPr>
              <a:t>15,000</a:t>
            </a:r>
            <a:endParaRPr lang="en-US" sz="1000" dirty="0">
              <a:latin typeface="+mj-lt"/>
            </a:endParaRPr>
          </a:p>
        </p:txBody>
      </p:sp>
      <p:sp>
        <p:nvSpPr>
          <p:cNvPr id="40" name="5-Point Star 39"/>
          <p:cNvSpPr/>
          <p:nvPr/>
        </p:nvSpPr>
        <p:spPr bwMode="auto">
          <a:xfrm>
            <a:off x="8156445" y="5334000"/>
            <a:ext cx="228600" cy="184446"/>
          </a:xfrm>
          <a:prstGeom prst="star5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grpSp>
        <p:nvGrpSpPr>
          <p:cNvPr id="46" name="Group 45"/>
          <p:cNvGrpSpPr/>
          <p:nvPr/>
        </p:nvGrpSpPr>
        <p:grpSpPr>
          <a:xfrm>
            <a:off x="7927845" y="6324600"/>
            <a:ext cx="2332354" cy="1925436"/>
            <a:chOff x="9553522" y="5016846"/>
            <a:chExt cx="2332354" cy="1925436"/>
          </a:xfrm>
        </p:grpSpPr>
        <p:sp>
          <p:nvSpPr>
            <p:cNvPr id="47" name="TextBox 31"/>
            <p:cNvSpPr txBox="1">
              <a:spLocks noChangeArrowheads="1"/>
            </p:cNvSpPr>
            <p:nvPr/>
          </p:nvSpPr>
          <p:spPr bwMode="auto">
            <a:xfrm>
              <a:off x="9553522" y="6603728"/>
              <a:ext cx="2332354" cy="338554"/>
            </a:xfrm>
            <a:prstGeom prst="rect">
              <a:avLst/>
            </a:prstGeom>
            <a:solidFill>
              <a:srgbClr val="00B0F0">
                <a:alpha val="9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Calibri" pitchFamily="34" charset="0"/>
                </a:rPr>
                <a:t>See Next Slide for Details</a:t>
              </a:r>
              <a:endParaRPr lang="en-US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8" name="Explosion 2 47"/>
            <p:cNvSpPr/>
            <p:nvPr/>
          </p:nvSpPr>
          <p:spPr>
            <a:xfrm rot="2383568">
              <a:off x="10113356" y="5016846"/>
              <a:ext cx="1338939" cy="1304760"/>
            </a:xfrm>
            <a:prstGeom prst="irregularSeal2">
              <a:avLst/>
            </a:prstGeom>
            <a:solidFill>
              <a:srgbClr val="FFC000">
                <a:alpha val="48000"/>
              </a:srgbClr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0191939" y="5279023"/>
              <a:ext cx="1128510" cy="338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Impact" pitchFamily="34" charset="0"/>
                </a:rPr>
                <a:t>W. Gordon</a:t>
              </a:r>
              <a:endParaRPr lang="en-US" sz="1600" dirty="0">
                <a:latin typeface="Impact" pitchFamily="34" charset="0"/>
              </a:endParaRPr>
            </a:p>
          </p:txBody>
        </p:sp>
        <p:sp>
          <p:nvSpPr>
            <p:cNvPr id="50" name="Down Arrow 49"/>
            <p:cNvSpPr/>
            <p:nvPr/>
          </p:nvSpPr>
          <p:spPr>
            <a:xfrm rot="10800000">
              <a:off x="10583829" y="6126039"/>
              <a:ext cx="214122" cy="489204"/>
            </a:xfrm>
            <a:prstGeom prst="downArrow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5-Point Star 53"/>
          <p:cNvSpPr/>
          <p:nvPr/>
        </p:nvSpPr>
        <p:spPr bwMode="auto">
          <a:xfrm>
            <a:off x="11052045" y="5029200"/>
            <a:ext cx="228600" cy="184446"/>
          </a:xfrm>
          <a:prstGeom prst="star5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pic>
        <p:nvPicPr>
          <p:cNvPr id="57" name="Picture 19" descr="Geoframe PPT's - Clif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9149" r="4167" b="26657"/>
          <a:stretch>
            <a:fillRect/>
          </a:stretch>
        </p:blipFill>
        <p:spPr bwMode="auto">
          <a:xfrm>
            <a:off x="266900" y="152400"/>
            <a:ext cx="5070145" cy="1382111"/>
          </a:xfrm>
          <a:prstGeom prst="rect">
            <a:avLst/>
          </a:prstGeom>
          <a:noFill/>
          <a:ln w="222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 57"/>
          <p:cNvSpPr/>
          <p:nvPr/>
        </p:nvSpPr>
        <p:spPr bwMode="auto">
          <a:xfrm>
            <a:off x="266900" y="533400"/>
            <a:ext cx="996336" cy="666902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70" name="5-Point Star 69"/>
          <p:cNvSpPr/>
          <p:nvPr/>
        </p:nvSpPr>
        <p:spPr bwMode="auto">
          <a:xfrm>
            <a:off x="4270245" y="7010400"/>
            <a:ext cx="228600" cy="184446"/>
          </a:xfrm>
          <a:prstGeom prst="star5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cxnSp>
        <p:nvCxnSpPr>
          <p:cNvPr id="79" name="Straight Arrow Connector 78"/>
          <p:cNvCxnSpPr>
            <a:stCxn id="10" idx="3"/>
            <a:endCxn id="70" idx="1"/>
          </p:cNvCxnSpPr>
          <p:nvPr/>
        </p:nvCxnSpPr>
        <p:spPr>
          <a:xfrm flipV="1">
            <a:off x="2717659" y="7080852"/>
            <a:ext cx="1552586" cy="151543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5-Point Star 81"/>
          <p:cNvSpPr/>
          <p:nvPr/>
        </p:nvSpPr>
        <p:spPr bwMode="auto">
          <a:xfrm>
            <a:off x="12042645" y="4267200"/>
            <a:ext cx="228600" cy="184446"/>
          </a:xfrm>
          <a:prstGeom prst="star5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83" name="TextBox 40"/>
          <p:cNvSpPr txBox="1">
            <a:spLocks noChangeArrowheads="1"/>
          </p:cNvSpPr>
          <p:nvPr/>
        </p:nvSpPr>
        <p:spPr bwMode="auto">
          <a:xfrm>
            <a:off x="9407150" y="1696201"/>
            <a:ext cx="2133599" cy="692497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latin typeface="+mj-lt"/>
              </a:rPr>
              <a:t>Union Gas Op–</a:t>
            </a:r>
            <a:r>
              <a:rPr lang="en-US" sz="1000" b="1" dirty="0" err="1" smtClean="0">
                <a:latin typeface="+mj-lt"/>
              </a:rPr>
              <a:t>Doornbos-Mcpherson</a:t>
            </a:r>
            <a:r>
              <a:rPr lang="en-US" sz="1000" b="1" dirty="0" smtClean="0">
                <a:latin typeface="+mj-lt"/>
              </a:rPr>
              <a:t> 1</a:t>
            </a:r>
          </a:p>
          <a:p>
            <a:r>
              <a:rPr lang="en-US" sz="1000" b="1" dirty="0" smtClean="0">
                <a:latin typeface="+mj-lt"/>
              </a:rPr>
              <a:t>Report </a:t>
            </a:r>
            <a:r>
              <a:rPr lang="en-US" sz="1000" b="1" dirty="0">
                <a:latin typeface="+mj-lt"/>
              </a:rPr>
              <a:t>Date: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smtClean="0">
                <a:latin typeface="+mj-lt"/>
              </a:rPr>
              <a:t>4/30/12</a:t>
            </a:r>
            <a:endParaRPr lang="en-US" sz="1000" b="1" dirty="0">
              <a:latin typeface="+mj-lt"/>
            </a:endParaRPr>
          </a:p>
          <a:p>
            <a:r>
              <a:rPr lang="en-US" sz="1000" b="1" dirty="0">
                <a:latin typeface="+mj-lt"/>
              </a:rPr>
              <a:t>Status: </a:t>
            </a:r>
            <a:r>
              <a:rPr lang="en-US" sz="1000" dirty="0" smtClean="0">
                <a:latin typeface="+mj-lt"/>
              </a:rPr>
              <a:t>W/O Test</a:t>
            </a:r>
            <a:endParaRPr lang="en-US" sz="1000" b="1" dirty="0">
              <a:latin typeface="+mj-lt"/>
            </a:endParaRPr>
          </a:p>
          <a:p>
            <a:r>
              <a:rPr lang="en-US" sz="1000" b="1" dirty="0" smtClean="0">
                <a:latin typeface="+mj-lt"/>
              </a:rPr>
              <a:t>PTD</a:t>
            </a:r>
            <a:r>
              <a:rPr lang="en-US" sz="1000" dirty="0">
                <a:latin typeface="+mj-lt"/>
              </a:rPr>
              <a:t>: </a:t>
            </a:r>
            <a:r>
              <a:rPr lang="en-US" sz="1000" dirty="0" smtClean="0">
                <a:latin typeface="+mj-lt"/>
              </a:rPr>
              <a:t> 16,000</a:t>
            </a:r>
          </a:p>
          <a:p>
            <a:r>
              <a:rPr lang="en-US" sz="500" dirty="0"/>
              <a:t>17011211290000</a:t>
            </a:r>
            <a:endParaRPr lang="en-US" sz="500" dirty="0">
              <a:latin typeface="+mj-lt"/>
            </a:endParaRPr>
          </a:p>
        </p:txBody>
      </p:sp>
      <p:cxnSp>
        <p:nvCxnSpPr>
          <p:cNvPr id="99" name="Straight Arrow Connector 98"/>
          <p:cNvCxnSpPr>
            <a:stCxn id="38" idx="2"/>
            <a:endCxn id="40" idx="0"/>
          </p:cNvCxnSpPr>
          <p:nvPr/>
        </p:nvCxnSpPr>
        <p:spPr>
          <a:xfrm>
            <a:off x="8181639" y="3966027"/>
            <a:ext cx="89106" cy="136797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5-Point Star 117"/>
          <p:cNvSpPr/>
          <p:nvPr/>
        </p:nvSpPr>
        <p:spPr bwMode="auto">
          <a:xfrm>
            <a:off x="12118845" y="4903223"/>
            <a:ext cx="228600" cy="184446"/>
          </a:xfrm>
          <a:prstGeom prst="star5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19" name="TextBox 40"/>
          <p:cNvSpPr txBox="1">
            <a:spLocks noChangeArrowheads="1"/>
          </p:cNvSpPr>
          <p:nvPr/>
        </p:nvSpPr>
        <p:spPr bwMode="auto">
          <a:xfrm>
            <a:off x="13506408" y="5287257"/>
            <a:ext cx="1670512" cy="692497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latin typeface="+mj-lt"/>
              </a:rPr>
              <a:t>EP Energy – McPherson 35-1</a:t>
            </a:r>
          </a:p>
          <a:p>
            <a:r>
              <a:rPr lang="en-US" sz="1000" b="1" dirty="0" smtClean="0">
                <a:latin typeface="+mj-lt"/>
              </a:rPr>
              <a:t>Report </a:t>
            </a:r>
            <a:r>
              <a:rPr lang="en-US" sz="1000" b="1" dirty="0">
                <a:latin typeface="+mj-lt"/>
              </a:rPr>
              <a:t>Date: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smtClean="0">
                <a:latin typeface="+mj-lt"/>
              </a:rPr>
              <a:t>6/11/12</a:t>
            </a:r>
            <a:endParaRPr lang="en-US" sz="1000" b="1" dirty="0">
              <a:latin typeface="+mj-lt"/>
            </a:endParaRPr>
          </a:p>
          <a:p>
            <a:r>
              <a:rPr lang="en-US" sz="1000" b="1" dirty="0">
                <a:latin typeface="+mj-lt"/>
              </a:rPr>
              <a:t>Status: </a:t>
            </a:r>
            <a:r>
              <a:rPr lang="en-US" sz="1000" dirty="0" smtClean="0">
                <a:latin typeface="+mj-lt"/>
              </a:rPr>
              <a:t>W/O Test</a:t>
            </a:r>
            <a:endParaRPr lang="en-US" sz="1000" b="1" dirty="0">
              <a:latin typeface="+mj-lt"/>
            </a:endParaRPr>
          </a:p>
          <a:p>
            <a:r>
              <a:rPr lang="en-US" sz="1000" b="1" dirty="0" smtClean="0">
                <a:latin typeface="+mj-lt"/>
              </a:rPr>
              <a:t>PTD</a:t>
            </a:r>
            <a:r>
              <a:rPr lang="en-US" sz="1000" dirty="0">
                <a:latin typeface="+mj-lt"/>
              </a:rPr>
              <a:t>: </a:t>
            </a:r>
            <a:r>
              <a:rPr lang="en-US" sz="1000" dirty="0" smtClean="0">
                <a:latin typeface="+mj-lt"/>
              </a:rPr>
              <a:t> 15,000</a:t>
            </a:r>
          </a:p>
          <a:p>
            <a:r>
              <a:rPr lang="en-US" sz="500" dirty="0" smtClean="0"/>
              <a:t>17011211420000</a:t>
            </a:r>
            <a:endParaRPr lang="en-US" sz="500" dirty="0"/>
          </a:p>
        </p:txBody>
      </p:sp>
      <p:sp>
        <p:nvSpPr>
          <p:cNvPr id="115" name="5-Point Star 114"/>
          <p:cNvSpPr/>
          <p:nvPr/>
        </p:nvSpPr>
        <p:spPr bwMode="auto">
          <a:xfrm>
            <a:off x="9144000" y="5334000"/>
            <a:ext cx="228600" cy="184446"/>
          </a:xfrm>
          <a:prstGeom prst="star5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16" name="TextBox 40"/>
          <p:cNvSpPr txBox="1">
            <a:spLocks noChangeArrowheads="1"/>
          </p:cNvSpPr>
          <p:nvPr/>
        </p:nvSpPr>
        <p:spPr bwMode="auto">
          <a:xfrm>
            <a:off x="8458201" y="5812622"/>
            <a:ext cx="1485899" cy="692497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latin typeface="+mj-lt"/>
              </a:rPr>
              <a:t>EP Energy – PWK 8-1</a:t>
            </a:r>
          </a:p>
          <a:p>
            <a:r>
              <a:rPr lang="en-US" sz="1000" b="1" dirty="0" smtClean="0">
                <a:latin typeface="+mj-lt"/>
              </a:rPr>
              <a:t>Report </a:t>
            </a:r>
            <a:r>
              <a:rPr lang="en-US" sz="1000" b="1" dirty="0">
                <a:latin typeface="+mj-lt"/>
              </a:rPr>
              <a:t>Date: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smtClean="0">
                <a:latin typeface="+mj-lt"/>
              </a:rPr>
              <a:t>4/11/2012</a:t>
            </a:r>
            <a:endParaRPr lang="en-US" sz="1000" b="1" dirty="0">
              <a:latin typeface="+mj-lt"/>
            </a:endParaRPr>
          </a:p>
          <a:p>
            <a:r>
              <a:rPr lang="en-US" sz="1000" b="1" dirty="0">
                <a:latin typeface="+mj-lt"/>
              </a:rPr>
              <a:t>Status: </a:t>
            </a:r>
            <a:r>
              <a:rPr lang="en-US" sz="1000" dirty="0" smtClean="0">
                <a:latin typeface="+mj-lt"/>
              </a:rPr>
              <a:t>Initial Report</a:t>
            </a:r>
            <a:endParaRPr lang="en-US" sz="1000" b="1" dirty="0">
              <a:latin typeface="+mj-lt"/>
            </a:endParaRPr>
          </a:p>
          <a:p>
            <a:r>
              <a:rPr lang="en-US" sz="1000" b="1" dirty="0" smtClean="0">
                <a:latin typeface="+mj-lt"/>
              </a:rPr>
              <a:t>PTD</a:t>
            </a:r>
            <a:r>
              <a:rPr lang="en-US" sz="1000" dirty="0">
                <a:latin typeface="+mj-lt"/>
              </a:rPr>
              <a:t>: </a:t>
            </a:r>
            <a:r>
              <a:rPr lang="en-US" sz="1000" dirty="0" smtClean="0">
                <a:latin typeface="+mj-lt"/>
              </a:rPr>
              <a:t> 15,000</a:t>
            </a:r>
          </a:p>
          <a:p>
            <a:r>
              <a:rPr lang="en-US" sz="500" dirty="0"/>
              <a:t>17011211440000</a:t>
            </a:r>
            <a:endParaRPr lang="en-US" sz="500" dirty="0">
              <a:latin typeface="+mj-lt"/>
            </a:endParaRPr>
          </a:p>
        </p:txBody>
      </p:sp>
      <p:cxnSp>
        <p:nvCxnSpPr>
          <p:cNvPr id="117" name="Straight Arrow Connector 116"/>
          <p:cNvCxnSpPr>
            <a:stCxn id="116" idx="0"/>
            <a:endCxn id="115" idx="3"/>
          </p:cNvCxnSpPr>
          <p:nvPr/>
        </p:nvCxnSpPr>
        <p:spPr>
          <a:xfrm flipV="1">
            <a:off x="9201151" y="5518446"/>
            <a:ext cx="127790" cy="29417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40"/>
          <p:cNvSpPr txBox="1">
            <a:spLocks noChangeArrowheads="1"/>
          </p:cNvSpPr>
          <p:nvPr/>
        </p:nvSpPr>
        <p:spPr bwMode="auto">
          <a:xfrm>
            <a:off x="10361566" y="5314644"/>
            <a:ext cx="1220835" cy="692497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latin typeface="+mj-lt"/>
              </a:rPr>
              <a:t>EP Energy – PWK 10-1</a:t>
            </a:r>
          </a:p>
          <a:p>
            <a:r>
              <a:rPr lang="en-US" sz="1000" b="1" dirty="0" smtClean="0">
                <a:latin typeface="+mj-lt"/>
              </a:rPr>
              <a:t>Report </a:t>
            </a:r>
            <a:r>
              <a:rPr lang="en-US" sz="1000" b="1" dirty="0">
                <a:latin typeface="+mj-lt"/>
              </a:rPr>
              <a:t>Date: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smtClean="0">
                <a:latin typeface="+mj-lt"/>
              </a:rPr>
              <a:t>5/16/12</a:t>
            </a:r>
            <a:endParaRPr lang="en-US" sz="1000" b="1" dirty="0">
              <a:latin typeface="+mj-lt"/>
            </a:endParaRPr>
          </a:p>
          <a:p>
            <a:r>
              <a:rPr lang="en-US" sz="1000" b="1" dirty="0">
                <a:latin typeface="+mj-lt"/>
              </a:rPr>
              <a:t>Status: </a:t>
            </a:r>
            <a:r>
              <a:rPr lang="en-US" sz="1000" dirty="0" smtClean="0">
                <a:latin typeface="+mj-lt"/>
              </a:rPr>
              <a:t>W/O Test</a:t>
            </a:r>
            <a:endParaRPr lang="en-US" sz="1000" b="1" dirty="0">
              <a:latin typeface="+mj-lt"/>
            </a:endParaRPr>
          </a:p>
          <a:p>
            <a:r>
              <a:rPr lang="en-US" sz="1000" b="1" dirty="0" smtClean="0">
                <a:latin typeface="+mj-lt"/>
              </a:rPr>
              <a:t>PTD</a:t>
            </a:r>
            <a:r>
              <a:rPr lang="en-US" sz="1000" dirty="0">
                <a:latin typeface="+mj-lt"/>
              </a:rPr>
              <a:t>: </a:t>
            </a:r>
            <a:r>
              <a:rPr lang="en-US" sz="1000" dirty="0" smtClean="0">
                <a:latin typeface="+mj-lt"/>
              </a:rPr>
              <a:t> 15,000</a:t>
            </a:r>
          </a:p>
          <a:p>
            <a:r>
              <a:rPr lang="en-US" sz="500" dirty="0"/>
              <a:t>17011211350000</a:t>
            </a:r>
            <a:endParaRPr lang="en-US" sz="500" dirty="0">
              <a:latin typeface="+mj-lt"/>
            </a:endParaRPr>
          </a:p>
        </p:txBody>
      </p:sp>
      <p:sp>
        <p:nvSpPr>
          <p:cNvPr id="51" name="TextBox 42"/>
          <p:cNvSpPr txBox="1">
            <a:spLocks noChangeArrowheads="1"/>
          </p:cNvSpPr>
          <p:nvPr/>
        </p:nvSpPr>
        <p:spPr bwMode="auto">
          <a:xfrm>
            <a:off x="8885922" y="4105397"/>
            <a:ext cx="1349155" cy="692497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latin typeface="+mj-lt"/>
              </a:rPr>
              <a:t>EP Energy</a:t>
            </a:r>
            <a:r>
              <a:rPr lang="en-US" sz="1000" dirty="0" smtClean="0">
                <a:latin typeface="+mj-lt"/>
              </a:rPr>
              <a:t> </a:t>
            </a:r>
            <a:r>
              <a:rPr lang="en-US" sz="1000" b="1" dirty="0" smtClean="0">
                <a:latin typeface="+mj-lt"/>
              </a:rPr>
              <a:t>– </a:t>
            </a:r>
            <a:r>
              <a:rPr lang="en-US" sz="1000" b="1" dirty="0" err="1" smtClean="0">
                <a:latin typeface="+mj-lt"/>
              </a:rPr>
              <a:t>Forestar</a:t>
            </a:r>
            <a:r>
              <a:rPr lang="en-US" sz="1000" b="1" dirty="0" smtClean="0">
                <a:latin typeface="+mj-lt"/>
              </a:rPr>
              <a:t> 8-1</a:t>
            </a:r>
            <a:endParaRPr lang="en-US" sz="1000" b="1" dirty="0">
              <a:latin typeface="+mj-lt"/>
            </a:endParaRPr>
          </a:p>
          <a:p>
            <a:r>
              <a:rPr lang="en-US" sz="1000" b="1" dirty="0">
                <a:latin typeface="+mj-lt"/>
              </a:rPr>
              <a:t>Report Date</a:t>
            </a:r>
            <a:r>
              <a:rPr lang="en-US" sz="1000" b="1" dirty="0" smtClean="0">
                <a:latin typeface="+mj-lt"/>
              </a:rPr>
              <a:t>: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smtClean="0">
                <a:latin typeface="+mj-lt"/>
              </a:rPr>
              <a:t>12/15/11</a:t>
            </a:r>
            <a:endParaRPr lang="en-US" sz="1000" b="1" dirty="0">
              <a:latin typeface="+mj-lt"/>
            </a:endParaRPr>
          </a:p>
          <a:p>
            <a:r>
              <a:rPr lang="en-US" sz="1000" b="1" dirty="0">
                <a:latin typeface="+mj-lt"/>
              </a:rPr>
              <a:t>Status: </a:t>
            </a:r>
            <a:r>
              <a:rPr lang="en-US" sz="1000" dirty="0" smtClean="0">
                <a:latin typeface="+mj-lt"/>
              </a:rPr>
              <a:t>W/O Test</a:t>
            </a:r>
            <a:endParaRPr lang="en-US" sz="1000" dirty="0">
              <a:latin typeface="+mj-lt"/>
            </a:endParaRPr>
          </a:p>
          <a:p>
            <a:r>
              <a:rPr lang="en-US" sz="1000" b="1" dirty="0" smtClean="0">
                <a:latin typeface="+mj-lt"/>
              </a:rPr>
              <a:t>PTD</a:t>
            </a:r>
            <a:r>
              <a:rPr lang="en-US" sz="1000" b="1" dirty="0">
                <a:latin typeface="+mj-lt"/>
              </a:rPr>
              <a:t>: </a:t>
            </a:r>
            <a:r>
              <a:rPr lang="en-US" sz="1000" dirty="0" smtClean="0">
                <a:latin typeface="+mj-lt"/>
              </a:rPr>
              <a:t>13,900</a:t>
            </a:r>
          </a:p>
          <a:p>
            <a:r>
              <a:rPr lang="en-US" sz="500" dirty="0"/>
              <a:t>17011210980000</a:t>
            </a:r>
            <a:endParaRPr lang="en-US" sz="500" dirty="0">
              <a:latin typeface="+mj-lt"/>
            </a:endParaRPr>
          </a:p>
        </p:txBody>
      </p:sp>
      <p:cxnSp>
        <p:nvCxnSpPr>
          <p:cNvPr id="121" name="Straight Arrow Connector 120"/>
          <p:cNvCxnSpPr>
            <a:stCxn id="120" idx="1"/>
            <a:endCxn id="122" idx="3"/>
          </p:cNvCxnSpPr>
          <p:nvPr/>
        </p:nvCxnSpPr>
        <p:spPr>
          <a:xfrm flipH="1" flipV="1">
            <a:off x="10014741" y="5518446"/>
            <a:ext cx="346825" cy="14244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5-Point Star 121"/>
          <p:cNvSpPr/>
          <p:nvPr/>
        </p:nvSpPr>
        <p:spPr bwMode="auto">
          <a:xfrm>
            <a:off x="9829800" y="5334000"/>
            <a:ext cx="228600" cy="184446"/>
          </a:xfrm>
          <a:prstGeom prst="star5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26" name="TextBox 40"/>
          <p:cNvSpPr txBox="1">
            <a:spLocks noChangeArrowheads="1"/>
          </p:cNvSpPr>
          <p:nvPr/>
        </p:nvSpPr>
        <p:spPr bwMode="auto">
          <a:xfrm>
            <a:off x="6114695" y="4984507"/>
            <a:ext cx="1612716" cy="692497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latin typeface="+mj-lt"/>
              </a:rPr>
              <a:t>Midstates </a:t>
            </a:r>
            <a:r>
              <a:rPr lang="en-US" sz="1000" b="1" dirty="0">
                <a:latin typeface="+mj-lt"/>
              </a:rPr>
              <a:t>– </a:t>
            </a:r>
            <a:r>
              <a:rPr lang="en-US" sz="1000" b="1" dirty="0" smtClean="0">
                <a:latin typeface="+mj-lt"/>
              </a:rPr>
              <a:t>CKX Lands 27-2</a:t>
            </a:r>
            <a:endParaRPr lang="en-US" sz="1000" b="1" dirty="0">
              <a:latin typeface="+mj-lt"/>
            </a:endParaRPr>
          </a:p>
          <a:p>
            <a:r>
              <a:rPr lang="en-US" sz="1000" b="1" dirty="0" smtClean="0">
                <a:latin typeface="+mj-lt"/>
              </a:rPr>
              <a:t>Report Date</a:t>
            </a:r>
            <a:r>
              <a:rPr lang="en-US" sz="1000" b="1" dirty="0">
                <a:latin typeface="+mj-lt"/>
              </a:rPr>
              <a:t>: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smtClean="0">
                <a:latin typeface="+mj-lt"/>
              </a:rPr>
              <a:t>6/11/2012</a:t>
            </a:r>
            <a:endParaRPr lang="en-US" sz="1000" b="1" dirty="0">
              <a:latin typeface="+mj-lt"/>
            </a:endParaRPr>
          </a:p>
          <a:p>
            <a:r>
              <a:rPr lang="en-US" sz="1000" b="1" dirty="0">
                <a:latin typeface="+mj-lt"/>
              </a:rPr>
              <a:t>Status: </a:t>
            </a:r>
            <a:r>
              <a:rPr lang="en-US" sz="1000" dirty="0" smtClean="0">
                <a:latin typeface="+mj-lt"/>
              </a:rPr>
              <a:t> W/O Test</a:t>
            </a:r>
            <a:endParaRPr lang="en-US" sz="1000" dirty="0">
              <a:latin typeface="+mj-lt"/>
            </a:endParaRPr>
          </a:p>
          <a:p>
            <a:r>
              <a:rPr lang="en-US" sz="1000" b="1" dirty="0" smtClean="0">
                <a:latin typeface="+mj-lt"/>
              </a:rPr>
              <a:t>PTD</a:t>
            </a:r>
            <a:r>
              <a:rPr lang="en-US" sz="1000" b="1" dirty="0">
                <a:latin typeface="+mj-lt"/>
              </a:rPr>
              <a:t>: </a:t>
            </a:r>
            <a:r>
              <a:rPr lang="en-US" sz="1000" dirty="0" smtClean="0">
                <a:latin typeface="+mj-lt"/>
              </a:rPr>
              <a:t>16,500</a:t>
            </a:r>
            <a:endParaRPr lang="en-US" sz="1000" dirty="0">
              <a:latin typeface="+mj-lt"/>
            </a:endParaRPr>
          </a:p>
          <a:p>
            <a:r>
              <a:rPr lang="en-US" sz="500" dirty="0" smtClean="0"/>
              <a:t>17011211450000</a:t>
            </a:r>
            <a:endParaRPr lang="en-US" sz="500" dirty="0"/>
          </a:p>
        </p:txBody>
      </p:sp>
      <p:cxnSp>
        <p:nvCxnSpPr>
          <p:cNvPr id="127" name="Straight Arrow Connector 126"/>
          <p:cNvCxnSpPr>
            <a:stCxn id="126" idx="2"/>
            <a:endCxn id="128" idx="0"/>
          </p:cNvCxnSpPr>
          <p:nvPr/>
        </p:nvCxnSpPr>
        <p:spPr>
          <a:xfrm flipH="1">
            <a:off x="6110462" y="5677004"/>
            <a:ext cx="810591" cy="4439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5-Point Star 127"/>
          <p:cNvSpPr/>
          <p:nvPr/>
        </p:nvSpPr>
        <p:spPr bwMode="auto">
          <a:xfrm>
            <a:off x="5996162" y="6120929"/>
            <a:ext cx="228600" cy="184446"/>
          </a:xfrm>
          <a:prstGeom prst="star5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cxnSp>
        <p:nvCxnSpPr>
          <p:cNvPr id="105" name="Straight Arrow Connector 104"/>
          <p:cNvCxnSpPr>
            <a:stCxn id="51" idx="3"/>
            <a:endCxn id="54" idx="1"/>
          </p:cNvCxnSpPr>
          <p:nvPr/>
        </p:nvCxnSpPr>
        <p:spPr>
          <a:xfrm>
            <a:off x="10235077" y="4451646"/>
            <a:ext cx="816968" cy="64800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131" idx="0"/>
            <a:endCxn id="130" idx="3"/>
          </p:cNvCxnSpPr>
          <p:nvPr/>
        </p:nvCxnSpPr>
        <p:spPr>
          <a:xfrm flipH="1" flipV="1">
            <a:off x="10829108" y="7101031"/>
            <a:ext cx="29393" cy="12539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5-Point Star 129"/>
          <p:cNvSpPr/>
          <p:nvPr/>
        </p:nvSpPr>
        <p:spPr bwMode="auto">
          <a:xfrm>
            <a:off x="10644167" y="6916585"/>
            <a:ext cx="228600" cy="184446"/>
          </a:xfrm>
          <a:prstGeom prst="star5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31" name="TextBox 40"/>
          <p:cNvSpPr txBox="1">
            <a:spLocks noChangeArrowheads="1"/>
          </p:cNvSpPr>
          <p:nvPr/>
        </p:nvSpPr>
        <p:spPr bwMode="auto">
          <a:xfrm>
            <a:off x="10134601" y="8354943"/>
            <a:ext cx="1447800" cy="692497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latin typeface="+mj-lt"/>
              </a:rPr>
              <a:t>Midstates </a:t>
            </a:r>
            <a:r>
              <a:rPr lang="en-US" sz="1000" b="1" dirty="0">
                <a:latin typeface="+mj-lt"/>
              </a:rPr>
              <a:t>– </a:t>
            </a:r>
            <a:r>
              <a:rPr lang="en-US" sz="1000" b="1" dirty="0" smtClean="0">
                <a:latin typeface="+mj-lt"/>
              </a:rPr>
              <a:t>Farms 7-1</a:t>
            </a:r>
            <a:endParaRPr lang="en-US" sz="1000" b="1" dirty="0">
              <a:latin typeface="+mj-lt"/>
            </a:endParaRPr>
          </a:p>
          <a:p>
            <a:r>
              <a:rPr lang="en-US" sz="1000" b="1" dirty="0" smtClean="0">
                <a:latin typeface="+mj-lt"/>
              </a:rPr>
              <a:t>Report Date</a:t>
            </a:r>
            <a:r>
              <a:rPr lang="en-US" sz="1000" b="1" dirty="0">
                <a:latin typeface="+mj-lt"/>
              </a:rPr>
              <a:t>: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smtClean="0">
                <a:latin typeface="+mj-lt"/>
              </a:rPr>
              <a:t>5/22/12</a:t>
            </a:r>
            <a:endParaRPr lang="en-US" sz="1000" b="1" dirty="0">
              <a:latin typeface="+mj-lt"/>
            </a:endParaRPr>
          </a:p>
          <a:p>
            <a:r>
              <a:rPr lang="en-US" sz="1000" b="1" dirty="0">
                <a:latin typeface="+mj-lt"/>
              </a:rPr>
              <a:t>Status: </a:t>
            </a:r>
            <a:r>
              <a:rPr lang="en-US" sz="1000" dirty="0" smtClean="0">
                <a:latin typeface="+mj-lt"/>
              </a:rPr>
              <a:t> W/O Test</a:t>
            </a:r>
            <a:endParaRPr lang="en-US" sz="1000" dirty="0">
              <a:latin typeface="+mj-lt"/>
            </a:endParaRPr>
          </a:p>
          <a:p>
            <a:r>
              <a:rPr lang="en-US" sz="1000" b="1" dirty="0" smtClean="0">
                <a:latin typeface="+mj-lt"/>
              </a:rPr>
              <a:t>PTD</a:t>
            </a:r>
            <a:r>
              <a:rPr lang="en-US" sz="1000" b="1" dirty="0">
                <a:latin typeface="+mj-lt"/>
              </a:rPr>
              <a:t>: </a:t>
            </a:r>
            <a:r>
              <a:rPr lang="en-US" sz="1000" b="1" dirty="0" smtClean="0">
                <a:latin typeface="+mj-lt"/>
              </a:rPr>
              <a:t> </a:t>
            </a:r>
            <a:r>
              <a:rPr lang="en-US" sz="1000" dirty="0" smtClean="0">
                <a:latin typeface="+mj-lt"/>
              </a:rPr>
              <a:t>14,700 recompleting</a:t>
            </a:r>
          </a:p>
          <a:p>
            <a:r>
              <a:rPr lang="en-US" sz="500" dirty="0" smtClean="0">
                <a:latin typeface="+mj-lt"/>
              </a:rPr>
              <a:t>17011211010000</a:t>
            </a:r>
          </a:p>
        </p:txBody>
      </p:sp>
      <p:sp>
        <p:nvSpPr>
          <p:cNvPr id="132" name="5-Point Star 131"/>
          <p:cNvSpPr/>
          <p:nvPr/>
        </p:nvSpPr>
        <p:spPr bwMode="auto">
          <a:xfrm>
            <a:off x="12115800" y="2057400"/>
            <a:ext cx="357606" cy="331298"/>
          </a:xfrm>
          <a:prstGeom prst="star5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3" name="TextBox 33"/>
          <p:cNvSpPr txBox="1">
            <a:spLocks noChangeArrowheads="1"/>
          </p:cNvSpPr>
          <p:nvPr/>
        </p:nvSpPr>
        <p:spPr bwMode="auto">
          <a:xfrm>
            <a:off x="12527785" y="6207611"/>
            <a:ext cx="1634127" cy="692497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>
                <a:latin typeface="+mj-lt"/>
              </a:rPr>
              <a:t>Midstates – </a:t>
            </a:r>
            <a:r>
              <a:rPr lang="en-US" sz="1000" b="1" dirty="0" err="1" smtClean="0">
                <a:latin typeface="+mj-lt"/>
              </a:rPr>
              <a:t>Bel</a:t>
            </a:r>
            <a:r>
              <a:rPr lang="en-US" sz="1000" b="1" dirty="0" smtClean="0">
                <a:latin typeface="+mj-lt"/>
              </a:rPr>
              <a:t> Mineral 16-1</a:t>
            </a:r>
            <a:endParaRPr lang="en-US" sz="1000" b="1" dirty="0">
              <a:latin typeface="+mj-lt"/>
            </a:endParaRPr>
          </a:p>
          <a:p>
            <a:r>
              <a:rPr lang="en-US" sz="1000" b="1" dirty="0">
                <a:latin typeface="+mj-lt"/>
              </a:rPr>
              <a:t>Report Date: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smtClean="0">
                <a:latin typeface="+mj-lt"/>
              </a:rPr>
              <a:t>6/15/2012</a:t>
            </a:r>
            <a:endParaRPr lang="en-US" sz="1000" b="1" dirty="0">
              <a:latin typeface="+mj-lt"/>
            </a:endParaRPr>
          </a:p>
          <a:p>
            <a:r>
              <a:rPr lang="en-US" sz="1000" b="1" dirty="0">
                <a:latin typeface="+mj-lt"/>
              </a:rPr>
              <a:t>Status</a:t>
            </a:r>
            <a:r>
              <a:rPr lang="en-US" sz="1000" b="1" dirty="0" smtClean="0">
                <a:latin typeface="+mj-lt"/>
              </a:rPr>
              <a:t>: </a:t>
            </a:r>
            <a:r>
              <a:rPr lang="en-US" sz="1000" dirty="0" smtClean="0">
                <a:latin typeface="+mj-lt"/>
              </a:rPr>
              <a:t>Initial Report</a:t>
            </a:r>
            <a:endParaRPr lang="en-US" sz="1000" dirty="0">
              <a:latin typeface="+mj-lt"/>
            </a:endParaRPr>
          </a:p>
          <a:p>
            <a:r>
              <a:rPr lang="en-US" sz="1000" b="1" dirty="0" smtClean="0">
                <a:latin typeface="+mj-lt"/>
              </a:rPr>
              <a:t>PTD</a:t>
            </a:r>
            <a:r>
              <a:rPr lang="en-US" sz="1000" b="1" dirty="0">
                <a:latin typeface="+mj-lt"/>
              </a:rPr>
              <a:t>: </a:t>
            </a:r>
            <a:r>
              <a:rPr lang="en-US" sz="1000" dirty="0" smtClean="0">
                <a:latin typeface="+mj-lt"/>
              </a:rPr>
              <a:t>16,000</a:t>
            </a:r>
          </a:p>
          <a:p>
            <a:r>
              <a:rPr lang="en-US" sz="500" dirty="0"/>
              <a:t>17003205740000</a:t>
            </a:r>
          </a:p>
        </p:txBody>
      </p:sp>
      <p:cxnSp>
        <p:nvCxnSpPr>
          <p:cNvPr id="104" name="Straight Arrow Connector 103"/>
          <p:cNvCxnSpPr>
            <a:stCxn id="103" idx="0"/>
            <a:endCxn id="106" idx="3"/>
          </p:cNvCxnSpPr>
          <p:nvPr/>
        </p:nvCxnSpPr>
        <p:spPr>
          <a:xfrm flipV="1">
            <a:off x="13344849" y="5898966"/>
            <a:ext cx="27467" cy="30864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5-Point Star 105"/>
          <p:cNvSpPr/>
          <p:nvPr/>
        </p:nvSpPr>
        <p:spPr bwMode="auto">
          <a:xfrm>
            <a:off x="13187375" y="5714520"/>
            <a:ext cx="228600" cy="184446"/>
          </a:xfrm>
          <a:prstGeom prst="star5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cxnSp>
        <p:nvCxnSpPr>
          <p:cNvPr id="141" name="Straight Arrow Connector 140"/>
          <p:cNvCxnSpPr>
            <a:stCxn id="143" idx="3"/>
            <a:endCxn id="142" idx="1"/>
          </p:cNvCxnSpPr>
          <p:nvPr/>
        </p:nvCxnSpPr>
        <p:spPr>
          <a:xfrm>
            <a:off x="2216720" y="6395187"/>
            <a:ext cx="1356210" cy="40131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5-Point Star 141"/>
          <p:cNvSpPr/>
          <p:nvPr/>
        </p:nvSpPr>
        <p:spPr bwMode="auto">
          <a:xfrm>
            <a:off x="3572930" y="6726046"/>
            <a:ext cx="228600" cy="184446"/>
          </a:xfrm>
          <a:prstGeom prst="star5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43" name="TextBox 40"/>
          <p:cNvSpPr txBox="1">
            <a:spLocks noChangeArrowheads="1"/>
          </p:cNvSpPr>
          <p:nvPr/>
        </p:nvSpPr>
        <p:spPr bwMode="auto">
          <a:xfrm>
            <a:off x="743018" y="6033549"/>
            <a:ext cx="1473702" cy="72327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latin typeface="+mj-lt"/>
              </a:rPr>
              <a:t>EP Energy– Olympia </a:t>
            </a:r>
            <a:r>
              <a:rPr lang="en-US" sz="1000" b="1" dirty="0" smtClean="0">
                <a:latin typeface="+mj-lt"/>
              </a:rPr>
              <a:t>4-4ALT</a:t>
            </a:r>
            <a:endParaRPr lang="en-US" sz="1000" b="1" dirty="0">
              <a:latin typeface="+mj-lt"/>
            </a:endParaRPr>
          </a:p>
          <a:p>
            <a:r>
              <a:rPr lang="en-US" sz="1000" b="1" dirty="0" smtClean="0">
                <a:latin typeface="+mj-lt"/>
              </a:rPr>
              <a:t>Report Date</a:t>
            </a:r>
            <a:r>
              <a:rPr lang="en-US" sz="1000" b="1" dirty="0">
                <a:latin typeface="+mj-lt"/>
              </a:rPr>
              <a:t>: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smtClean="0">
                <a:latin typeface="+mj-lt"/>
              </a:rPr>
              <a:t>10/10/2012</a:t>
            </a:r>
            <a:endParaRPr lang="en-US" sz="1000" b="1" dirty="0">
              <a:latin typeface="+mj-lt"/>
            </a:endParaRPr>
          </a:p>
          <a:p>
            <a:r>
              <a:rPr lang="en-US" sz="1000" b="1" dirty="0">
                <a:latin typeface="+mj-lt"/>
              </a:rPr>
              <a:t>Status: </a:t>
            </a:r>
            <a:r>
              <a:rPr lang="en-US" sz="1000" dirty="0" smtClean="0">
                <a:latin typeface="+mj-lt"/>
              </a:rPr>
              <a:t> </a:t>
            </a:r>
            <a:r>
              <a:rPr lang="en-US" sz="1000" dirty="0" smtClean="0">
                <a:latin typeface="+mj-lt"/>
              </a:rPr>
              <a:t>Permit Expired</a:t>
            </a:r>
            <a:endParaRPr lang="en-US" sz="1000" dirty="0">
              <a:latin typeface="+mj-lt"/>
            </a:endParaRPr>
          </a:p>
          <a:p>
            <a:r>
              <a:rPr lang="en-US" sz="1000" b="1" dirty="0" smtClean="0">
                <a:latin typeface="+mj-lt"/>
              </a:rPr>
              <a:t>PTD</a:t>
            </a:r>
            <a:r>
              <a:rPr lang="en-US" sz="1000" b="1" dirty="0">
                <a:latin typeface="+mj-lt"/>
              </a:rPr>
              <a:t>: </a:t>
            </a:r>
            <a:r>
              <a:rPr lang="en-US" sz="1000" dirty="0" smtClean="0">
                <a:latin typeface="+mj-lt"/>
              </a:rPr>
              <a:t>15000</a:t>
            </a:r>
          </a:p>
          <a:p>
            <a:r>
              <a:rPr lang="en-US" sz="700" dirty="0"/>
              <a:t>17011211170000</a:t>
            </a:r>
            <a:endParaRPr lang="en-US" sz="700" dirty="0"/>
          </a:p>
        </p:txBody>
      </p:sp>
      <p:cxnSp>
        <p:nvCxnSpPr>
          <p:cNvPr id="144" name="Straight Arrow Connector 143"/>
          <p:cNvCxnSpPr>
            <a:stCxn id="83" idx="2"/>
            <a:endCxn id="82" idx="1"/>
          </p:cNvCxnSpPr>
          <p:nvPr/>
        </p:nvCxnSpPr>
        <p:spPr>
          <a:xfrm>
            <a:off x="10473950" y="2388698"/>
            <a:ext cx="1568695" cy="194895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5-Point Star 144"/>
          <p:cNvSpPr/>
          <p:nvPr/>
        </p:nvSpPr>
        <p:spPr bwMode="auto">
          <a:xfrm>
            <a:off x="12544541" y="4245429"/>
            <a:ext cx="228600" cy="184446"/>
          </a:xfrm>
          <a:prstGeom prst="star5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46" name="TextBox 40"/>
          <p:cNvSpPr txBox="1">
            <a:spLocks noChangeArrowheads="1"/>
          </p:cNvSpPr>
          <p:nvPr/>
        </p:nvSpPr>
        <p:spPr bwMode="auto">
          <a:xfrm>
            <a:off x="12671301" y="3412900"/>
            <a:ext cx="2133599" cy="692497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latin typeface="+mj-lt"/>
              </a:rPr>
              <a:t>Fort Apache Energy- Joseph Hudson 1</a:t>
            </a:r>
          </a:p>
          <a:p>
            <a:r>
              <a:rPr lang="en-US" sz="1000" b="1" dirty="0" smtClean="0">
                <a:latin typeface="+mj-lt"/>
              </a:rPr>
              <a:t>Report </a:t>
            </a:r>
            <a:r>
              <a:rPr lang="en-US" sz="1000" b="1" dirty="0">
                <a:latin typeface="+mj-lt"/>
              </a:rPr>
              <a:t>Date: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smtClean="0">
                <a:latin typeface="+mj-lt"/>
              </a:rPr>
              <a:t>9/4/2012</a:t>
            </a:r>
            <a:endParaRPr lang="en-US" sz="1000" b="1" dirty="0">
              <a:latin typeface="+mj-lt"/>
            </a:endParaRPr>
          </a:p>
          <a:p>
            <a:r>
              <a:rPr lang="en-US" sz="1000" b="1" dirty="0">
                <a:latin typeface="+mj-lt"/>
              </a:rPr>
              <a:t>Status: </a:t>
            </a:r>
            <a:r>
              <a:rPr lang="en-US" sz="1000" dirty="0" smtClean="0">
                <a:latin typeface="+mj-lt"/>
              </a:rPr>
              <a:t>W/O Test</a:t>
            </a:r>
            <a:endParaRPr lang="en-US" sz="1000" b="1" dirty="0">
              <a:latin typeface="+mj-lt"/>
            </a:endParaRPr>
          </a:p>
          <a:p>
            <a:r>
              <a:rPr lang="en-US" sz="1000" b="1" dirty="0" smtClean="0">
                <a:latin typeface="+mj-lt"/>
              </a:rPr>
              <a:t>PTD</a:t>
            </a:r>
            <a:r>
              <a:rPr lang="en-US" sz="1000" dirty="0">
                <a:latin typeface="+mj-lt"/>
              </a:rPr>
              <a:t>: </a:t>
            </a:r>
            <a:r>
              <a:rPr lang="en-US" sz="1000" dirty="0" smtClean="0">
                <a:latin typeface="+mj-lt"/>
              </a:rPr>
              <a:t> 11423</a:t>
            </a:r>
          </a:p>
          <a:p>
            <a:r>
              <a:rPr lang="en-US" sz="500" dirty="0" smtClean="0"/>
              <a:t>17003205750000</a:t>
            </a:r>
            <a:endParaRPr lang="en-US" sz="500" dirty="0"/>
          </a:p>
        </p:txBody>
      </p:sp>
      <p:cxnSp>
        <p:nvCxnSpPr>
          <p:cNvPr id="147" name="Straight Arrow Connector 146"/>
          <p:cNvCxnSpPr>
            <a:stCxn id="146" idx="2"/>
            <a:endCxn id="145" idx="4"/>
          </p:cNvCxnSpPr>
          <p:nvPr/>
        </p:nvCxnSpPr>
        <p:spPr>
          <a:xfrm flipH="1">
            <a:off x="12773141" y="4105397"/>
            <a:ext cx="964960" cy="21048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40"/>
          <p:cNvSpPr txBox="1">
            <a:spLocks noChangeArrowheads="1"/>
          </p:cNvSpPr>
          <p:nvPr/>
        </p:nvSpPr>
        <p:spPr bwMode="auto">
          <a:xfrm>
            <a:off x="12583757" y="9047440"/>
            <a:ext cx="1612716" cy="692497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latin typeface="+mj-lt"/>
              </a:rPr>
              <a:t>Shoreline SE </a:t>
            </a:r>
            <a:r>
              <a:rPr lang="en-US" sz="1000" b="1" dirty="0">
                <a:latin typeface="+mj-lt"/>
              </a:rPr>
              <a:t>– </a:t>
            </a:r>
            <a:r>
              <a:rPr lang="en-US" sz="1000" b="1" dirty="0" err="1" smtClean="0">
                <a:latin typeface="+mj-lt"/>
              </a:rPr>
              <a:t>Douget</a:t>
            </a:r>
            <a:r>
              <a:rPr lang="en-US" sz="1000" b="1" dirty="0" smtClean="0">
                <a:latin typeface="+mj-lt"/>
              </a:rPr>
              <a:t> </a:t>
            </a:r>
            <a:r>
              <a:rPr lang="en-US" sz="1000" b="1" dirty="0" err="1" smtClean="0">
                <a:latin typeface="+mj-lt"/>
              </a:rPr>
              <a:t>etal</a:t>
            </a:r>
            <a:r>
              <a:rPr lang="en-US" sz="1000" b="1" dirty="0" smtClean="0">
                <a:latin typeface="+mj-lt"/>
              </a:rPr>
              <a:t> 3</a:t>
            </a:r>
            <a:endParaRPr lang="en-US" sz="1000" b="1" dirty="0">
              <a:latin typeface="+mj-lt"/>
            </a:endParaRPr>
          </a:p>
          <a:p>
            <a:r>
              <a:rPr lang="en-US" sz="1000" b="1" dirty="0" smtClean="0">
                <a:latin typeface="+mj-lt"/>
              </a:rPr>
              <a:t>Report Date</a:t>
            </a:r>
            <a:r>
              <a:rPr lang="en-US" sz="1000" b="1" dirty="0">
                <a:latin typeface="+mj-lt"/>
              </a:rPr>
              <a:t>: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smtClean="0">
                <a:latin typeface="+mj-lt"/>
              </a:rPr>
              <a:t>10/1/2012</a:t>
            </a:r>
            <a:endParaRPr lang="en-US" sz="1000" b="1" dirty="0">
              <a:latin typeface="+mj-lt"/>
            </a:endParaRPr>
          </a:p>
          <a:p>
            <a:r>
              <a:rPr lang="en-US" sz="1000" b="1" dirty="0">
                <a:latin typeface="+mj-lt"/>
              </a:rPr>
              <a:t>Status: </a:t>
            </a:r>
            <a:r>
              <a:rPr lang="en-US" sz="1000" dirty="0" smtClean="0">
                <a:latin typeface="+mj-lt"/>
              </a:rPr>
              <a:t> W/O Test</a:t>
            </a:r>
            <a:endParaRPr lang="en-US" sz="1000" dirty="0">
              <a:latin typeface="+mj-lt"/>
            </a:endParaRPr>
          </a:p>
          <a:p>
            <a:r>
              <a:rPr lang="en-US" sz="1000" b="1" dirty="0" smtClean="0">
                <a:latin typeface="+mj-lt"/>
              </a:rPr>
              <a:t>PTD:</a:t>
            </a:r>
            <a:r>
              <a:rPr lang="en-US" sz="1000" dirty="0" smtClean="0">
                <a:latin typeface="+mj-lt"/>
              </a:rPr>
              <a:t> 8881</a:t>
            </a:r>
          </a:p>
          <a:p>
            <a:r>
              <a:rPr lang="en-US" sz="500" dirty="0"/>
              <a:t>17053214640000</a:t>
            </a:r>
          </a:p>
        </p:txBody>
      </p:sp>
      <p:cxnSp>
        <p:nvCxnSpPr>
          <p:cNvPr id="111" name="Straight Arrow Connector 110"/>
          <p:cNvCxnSpPr>
            <a:stCxn id="110" idx="0"/>
            <a:endCxn id="112" idx="2"/>
          </p:cNvCxnSpPr>
          <p:nvPr/>
        </p:nvCxnSpPr>
        <p:spPr>
          <a:xfrm flipV="1">
            <a:off x="13390115" y="8109969"/>
            <a:ext cx="1365915" cy="93747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5-Point Star 111"/>
          <p:cNvSpPr/>
          <p:nvPr/>
        </p:nvSpPr>
        <p:spPr bwMode="auto">
          <a:xfrm>
            <a:off x="14712371" y="7925523"/>
            <a:ext cx="228600" cy="184446"/>
          </a:xfrm>
          <a:prstGeom prst="star5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48" name="TextBox 40"/>
          <p:cNvSpPr txBox="1">
            <a:spLocks noChangeArrowheads="1"/>
          </p:cNvSpPr>
          <p:nvPr/>
        </p:nvSpPr>
        <p:spPr bwMode="auto">
          <a:xfrm>
            <a:off x="2413063" y="4013174"/>
            <a:ext cx="1612716" cy="6924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latin typeface="+mj-lt"/>
              </a:rPr>
              <a:t>EP Energy – BP 6-1</a:t>
            </a:r>
            <a:endParaRPr lang="en-US" sz="1000" b="1" dirty="0">
              <a:latin typeface="+mj-lt"/>
            </a:endParaRPr>
          </a:p>
          <a:p>
            <a:r>
              <a:rPr lang="en-US" sz="1000" b="1" dirty="0" smtClean="0">
                <a:latin typeface="+mj-lt"/>
              </a:rPr>
              <a:t>Report Date</a:t>
            </a:r>
            <a:r>
              <a:rPr lang="en-US" sz="1000" b="1" dirty="0">
                <a:latin typeface="+mj-lt"/>
              </a:rPr>
              <a:t>: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smtClean="0">
                <a:latin typeface="+mj-lt"/>
              </a:rPr>
              <a:t>10/1/2012</a:t>
            </a:r>
            <a:endParaRPr lang="en-US" sz="1000" b="1" dirty="0">
              <a:latin typeface="+mj-lt"/>
            </a:endParaRPr>
          </a:p>
          <a:p>
            <a:r>
              <a:rPr lang="en-US" sz="1000" b="1" dirty="0">
                <a:latin typeface="+mj-lt"/>
              </a:rPr>
              <a:t>Status: </a:t>
            </a:r>
            <a:r>
              <a:rPr lang="en-US" sz="1000" dirty="0" smtClean="0">
                <a:latin typeface="+mj-lt"/>
              </a:rPr>
              <a:t> Drilling @ 13325</a:t>
            </a:r>
            <a:endParaRPr lang="en-US" sz="1000" dirty="0">
              <a:latin typeface="+mj-lt"/>
            </a:endParaRPr>
          </a:p>
          <a:p>
            <a:r>
              <a:rPr lang="en-US" sz="1000" b="1" dirty="0" smtClean="0">
                <a:latin typeface="+mj-lt"/>
              </a:rPr>
              <a:t>PTD</a:t>
            </a:r>
            <a:r>
              <a:rPr lang="en-US" sz="1000" b="1" dirty="0">
                <a:latin typeface="+mj-lt"/>
              </a:rPr>
              <a:t>: </a:t>
            </a:r>
            <a:r>
              <a:rPr lang="en-US" sz="1000" dirty="0" smtClean="0">
                <a:latin typeface="+mj-lt"/>
              </a:rPr>
              <a:t>15,100</a:t>
            </a:r>
          </a:p>
          <a:p>
            <a:r>
              <a:rPr lang="en-US" sz="500" dirty="0" smtClean="0"/>
              <a:t>17011211180000</a:t>
            </a:r>
            <a:endParaRPr lang="en-US" sz="500" dirty="0"/>
          </a:p>
        </p:txBody>
      </p:sp>
      <p:cxnSp>
        <p:nvCxnSpPr>
          <p:cNvPr id="149" name="Straight Arrow Connector 148"/>
          <p:cNvCxnSpPr>
            <a:stCxn id="148" idx="2"/>
            <a:endCxn id="150" idx="0"/>
          </p:cNvCxnSpPr>
          <p:nvPr/>
        </p:nvCxnSpPr>
        <p:spPr>
          <a:xfrm>
            <a:off x="3219421" y="4705671"/>
            <a:ext cx="0" cy="41762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5-Point Star 149"/>
          <p:cNvSpPr/>
          <p:nvPr/>
        </p:nvSpPr>
        <p:spPr bwMode="auto">
          <a:xfrm>
            <a:off x="3105121" y="5123297"/>
            <a:ext cx="228600" cy="184446"/>
          </a:xfrm>
          <a:prstGeom prst="star5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54" name="TextBox 40"/>
          <p:cNvSpPr txBox="1">
            <a:spLocks noChangeArrowheads="1"/>
          </p:cNvSpPr>
          <p:nvPr/>
        </p:nvSpPr>
        <p:spPr bwMode="auto">
          <a:xfrm>
            <a:off x="3316491" y="8458320"/>
            <a:ext cx="1612716" cy="6924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latin typeface="+mj-lt"/>
              </a:rPr>
              <a:t>Duncan Oil – Meriwether 36-1</a:t>
            </a:r>
            <a:endParaRPr lang="en-US" sz="1000" b="1" dirty="0">
              <a:latin typeface="+mj-lt"/>
            </a:endParaRPr>
          </a:p>
          <a:p>
            <a:r>
              <a:rPr lang="en-US" sz="1000" b="1" dirty="0" smtClean="0">
                <a:latin typeface="+mj-lt"/>
              </a:rPr>
              <a:t>Report Date</a:t>
            </a:r>
            <a:r>
              <a:rPr lang="en-US" sz="1000" b="1" dirty="0">
                <a:latin typeface="+mj-lt"/>
              </a:rPr>
              <a:t>: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smtClean="0">
                <a:latin typeface="+mj-lt"/>
              </a:rPr>
              <a:t>10/1/2012</a:t>
            </a:r>
            <a:endParaRPr lang="en-US" sz="1000" b="1" dirty="0">
              <a:latin typeface="+mj-lt"/>
            </a:endParaRPr>
          </a:p>
          <a:p>
            <a:r>
              <a:rPr lang="en-US" sz="1000" b="1" dirty="0">
                <a:latin typeface="+mj-lt"/>
              </a:rPr>
              <a:t>Status: </a:t>
            </a:r>
            <a:r>
              <a:rPr lang="en-US" sz="1000" dirty="0" smtClean="0">
                <a:latin typeface="+mj-lt"/>
              </a:rPr>
              <a:t> Drilling @ 6925</a:t>
            </a:r>
            <a:endParaRPr lang="en-US" sz="1000" dirty="0">
              <a:latin typeface="+mj-lt"/>
            </a:endParaRPr>
          </a:p>
          <a:p>
            <a:r>
              <a:rPr lang="en-US" sz="1000" b="1" dirty="0" smtClean="0">
                <a:latin typeface="+mj-lt"/>
              </a:rPr>
              <a:t>PTD</a:t>
            </a:r>
            <a:r>
              <a:rPr lang="en-US" sz="1000" b="1" dirty="0">
                <a:latin typeface="+mj-lt"/>
              </a:rPr>
              <a:t>: </a:t>
            </a:r>
            <a:r>
              <a:rPr lang="en-US" sz="1000" dirty="0" smtClean="0">
                <a:latin typeface="+mj-lt"/>
              </a:rPr>
              <a:t>7900</a:t>
            </a:r>
          </a:p>
          <a:p>
            <a:r>
              <a:rPr lang="en-US" sz="500" dirty="0"/>
              <a:t>17019223090000</a:t>
            </a:r>
          </a:p>
        </p:txBody>
      </p:sp>
      <p:cxnSp>
        <p:nvCxnSpPr>
          <p:cNvPr id="155" name="Straight Arrow Connector 154"/>
          <p:cNvCxnSpPr>
            <a:stCxn id="154" idx="2"/>
            <a:endCxn id="156" idx="2"/>
          </p:cNvCxnSpPr>
          <p:nvPr/>
        </p:nvCxnSpPr>
        <p:spPr>
          <a:xfrm flipH="1">
            <a:off x="3155570" y="9150817"/>
            <a:ext cx="967279" cy="7735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5-Point Star 155"/>
          <p:cNvSpPr/>
          <p:nvPr/>
        </p:nvSpPr>
        <p:spPr bwMode="auto">
          <a:xfrm>
            <a:off x="3111911" y="9739937"/>
            <a:ext cx="228600" cy="184446"/>
          </a:xfrm>
          <a:prstGeom prst="star5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51" name="TextBox 40"/>
          <p:cNvSpPr txBox="1">
            <a:spLocks noChangeArrowheads="1"/>
          </p:cNvSpPr>
          <p:nvPr/>
        </p:nvSpPr>
        <p:spPr bwMode="auto">
          <a:xfrm>
            <a:off x="2886129" y="5397550"/>
            <a:ext cx="1612716" cy="692497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latin typeface="+mj-lt"/>
              </a:rPr>
              <a:t>EP Energy – BP 31 3ALT</a:t>
            </a:r>
            <a:endParaRPr lang="en-US" sz="1000" b="1" dirty="0">
              <a:latin typeface="+mj-lt"/>
            </a:endParaRPr>
          </a:p>
          <a:p>
            <a:r>
              <a:rPr lang="en-US" sz="1000" b="1" dirty="0" smtClean="0">
                <a:latin typeface="+mj-lt"/>
              </a:rPr>
              <a:t>Report Date</a:t>
            </a:r>
            <a:r>
              <a:rPr lang="en-US" sz="1000" b="1" dirty="0">
                <a:latin typeface="+mj-lt"/>
              </a:rPr>
              <a:t>: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smtClean="0">
                <a:latin typeface="+mj-lt"/>
              </a:rPr>
              <a:t>9/24/2012</a:t>
            </a:r>
            <a:endParaRPr lang="en-US" sz="1000" b="1" dirty="0">
              <a:latin typeface="+mj-lt"/>
            </a:endParaRPr>
          </a:p>
          <a:p>
            <a:r>
              <a:rPr lang="en-US" sz="1000" b="1" dirty="0">
                <a:latin typeface="+mj-lt"/>
              </a:rPr>
              <a:t>Status: </a:t>
            </a:r>
            <a:r>
              <a:rPr lang="en-US" sz="1000" dirty="0" smtClean="0">
                <a:latin typeface="+mj-lt"/>
              </a:rPr>
              <a:t> Initial Report</a:t>
            </a:r>
            <a:endParaRPr lang="en-US" sz="1000" dirty="0">
              <a:latin typeface="+mj-lt"/>
            </a:endParaRPr>
          </a:p>
          <a:p>
            <a:r>
              <a:rPr lang="en-US" sz="1000" b="1" dirty="0" smtClean="0">
                <a:latin typeface="+mj-lt"/>
              </a:rPr>
              <a:t>PTD</a:t>
            </a:r>
            <a:r>
              <a:rPr lang="en-US" sz="1000" b="1" dirty="0">
                <a:latin typeface="+mj-lt"/>
              </a:rPr>
              <a:t>: </a:t>
            </a:r>
            <a:r>
              <a:rPr lang="en-US" sz="1000" dirty="0" smtClean="0">
                <a:latin typeface="+mj-lt"/>
              </a:rPr>
              <a:t>15100</a:t>
            </a:r>
          </a:p>
          <a:p>
            <a:r>
              <a:rPr lang="en-US" sz="500" dirty="0"/>
              <a:t>17011211540000</a:t>
            </a:r>
          </a:p>
        </p:txBody>
      </p:sp>
      <p:cxnSp>
        <p:nvCxnSpPr>
          <p:cNvPr id="152" name="Straight Arrow Connector 151"/>
          <p:cNvCxnSpPr>
            <a:stCxn id="151" idx="2"/>
            <a:endCxn id="153" idx="0"/>
          </p:cNvCxnSpPr>
          <p:nvPr/>
        </p:nvCxnSpPr>
        <p:spPr>
          <a:xfrm flipH="1">
            <a:off x="3340511" y="6090047"/>
            <a:ext cx="351976" cy="37493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5-Point Star 152"/>
          <p:cNvSpPr/>
          <p:nvPr/>
        </p:nvSpPr>
        <p:spPr bwMode="auto">
          <a:xfrm>
            <a:off x="3226211" y="6464984"/>
            <a:ext cx="228600" cy="184446"/>
          </a:xfrm>
          <a:prstGeom prst="star5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8" name="TextBox 40"/>
          <p:cNvSpPr txBox="1">
            <a:spLocks noChangeArrowheads="1"/>
          </p:cNvSpPr>
          <p:nvPr/>
        </p:nvSpPr>
        <p:spPr bwMode="auto">
          <a:xfrm>
            <a:off x="9372600" y="3269266"/>
            <a:ext cx="1603243" cy="692497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latin typeface="+mj-lt"/>
              </a:rPr>
              <a:t>EP Energy – </a:t>
            </a:r>
            <a:r>
              <a:rPr lang="en-US" sz="1000" b="1" dirty="0" err="1" smtClean="0">
                <a:latin typeface="+mj-lt"/>
              </a:rPr>
              <a:t>Doornbos</a:t>
            </a:r>
            <a:r>
              <a:rPr lang="en-US" sz="1000" b="1" dirty="0" smtClean="0">
                <a:latin typeface="+mj-lt"/>
              </a:rPr>
              <a:t> 36-1</a:t>
            </a:r>
          </a:p>
          <a:p>
            <a:r>
              <a:rPr lang="en-US" sz="1000" b="1" dirty="0" smtClean="0">
                <a:latin typeface="+mj-lt"/>
              </a:rPr>
              <a:t>Report </a:t>
            </a:r>
            <a:r>
              <a:rPr lang="en-US" sz="1000" b="1" dirty="0">
                <a:latin typeface="+mj-lt"/>
              </a:rPr>
              <a:t>Date: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smtClean="0">
                <a:latin typeface="+mj-lt"/>
              </a:rPr>
              <a:t>9/26/2012</a:t>
            </a:r>
            <a:endParaRPr lang="en-US" sz="1000" b="1" dirty="0">
              <a:latin typeface="+mj-lt"/>
            </a:endParaRPr>
          </a:p>
          <a:p>
            <a:r>
              <a:rPr lang="en-US" sz="1000" b="1" dirty="0">
                <a:latin typeface="+mj-lt"/>
              </a:rPr>
              <a:t>Status: </a:t>
            </a:r>
            <a:r>
              <a:rPr lang="en-US" sz="1000" dirty="0" smtClean="0">
                <a:latin typeface="+mj-lt"/>
              </a:rPr>
              <a:t>Initial Report</a:t>
            </a:r>
            <a:endParaRPr lang="en-US" sz="1000" b="1" dirty="0">
              <a:latin typeface="+mj-lt"/>
            </a:endParaRPr>
          </a:p>
          <a:p>
            <a:r>
              <a:rPr lang="en-US" sz="1000" b="1" dirty="0" smtClean="0">
                <a:latin typeface="+mj-lt"/>
              </a:rPr>
              <a:t>PTD</a:t>
            </a:r>
            <a:r>
              <a:rPr lang="en-US" sz="1000" dirty="0">
                <a:latin typeface="+mj-lt"/>
              </a:rPr>
              <a:t>: </a:t>
            </a:r>
            <a:r>
              <a:rPr lang="en-US" sz="1000" dirty="0" smtClean="0">
                <a:latin typeface="+mj-lt"/>
              </a:rPr>
              <a:t> 15000</a:t>
            </a:r>
          </a:p>
          <a:p>
            <a:r>
              <a:rPr lang="en-US" sz="500" dirty="0" smtClean="0"/>
              <a:t>17011211550000</a:t>
            </a:r>
            <a:endParaRPr lang="en-US" sz="500" dirty="0"/>
          </a:p>
        </p:txBody>
      </p:sp>
      <p:cxnSp>
        <p:nvCxnSpPr>
          <p:cNvPr id="109" name="Straight Arrow Connector 108"/>
          <p:cNvCxnSpPr>
            <a:stCxn id="108" idx="2"/>
            <a:endCxn id="118" idx="0"/>
          </p:cNvCxnSpPr>
          <p:nvPr/>
        </p:nvCxnSpPr>
        <p:spPr>
          <a:xfrm>
            <a:off x="10174222" y="3961763"/>
            <a:ext cx="2058923" cy="94146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40"/>
          <p:cNvSpPr txBox="1">
            <a:spLocks noChangeArrowheads="1"/>
          </p:cNvSpPr>
          <p:nvPr/>
        </p:nvSpPr>
        <p:spPr bwMode="auto">
          <a:xfrm>
            <a:off x="8913365" y="9150817"/>
            <a:ext cx="1755147" cy="692497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err="1" smtClean="0">
                <a:latin typeface="+mj-lt"/>
              </a:rPr>
              <a:t>Mayne</a:t>
            </a:r>
            <a:r>
              <a:rPr lang="en-US" sz="1000" b="1" dirty="0" smtClean="0">
                <a:latin typeface="+mj-lt"/>
              </a:rPr>
              <a:t> &amp; Mertz – Burlington 7</a:t>
            </a:r>
            <a:endParaRPr lang="en-US" sz="1000" b="1" dirty="0">
              <a:latin typeface="+mj-lt"/>
            </a:endParaRPr>
          </a:p>
          <a:p>
            <a:r>
              <a:rPr lang="en-US" sz="1000" b="1" dirty="0" smtClean="0">
                <a:latin typeface="+mj-lt"/>
              </a:rPr>
              <a:t>Report Date</a:t>
            </a:r>
            <a:r>
              <a:rPr lang="en-US" sz="1000" b="1" dirty="0">
                <a:latin typeface="+mj-lt"/>
              </a:rPr>
              <a:t>: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smtClean="0">
                <a:latin typeface="+mj-lt"/>
              </a:rPr>
              <a:t>9/26/2012</a:t>
            </a:r>
            <a:endParaRPr lang="en-US" sz="1000" b="1" dirty="0">
              <a:latin typeface="+mj-lt"/>
            </a:endParaRPr>
          </a:p>
          <a:p>
            <a:r>
              <a:rPr lang="en-US" sz="1000" b="1" dirty="0">
                <a:latin typeface="+mj-lt"/>
              </a:rPr>
              <a:t>Status: </a:t>
            </a:r>
            <a:r>
              <a:rPr lang="en-US" sz="1000" dirty="0" smtClean="0">
                <a:latin typeface="+mj-lt"/>
              </a:rPr>
              <a:t> Initial Report</a:t>
            </a:r>
            <a:endParaRPr lang="en-US" sz="1000" dirty="0">
              <a:latin typeface="+mj-lt"/>
            </a:endParaRPr>
          </a:p>
          <a:p>
            <a:r>
              <a:rPr lang="en-US" sz="1000" b="1" dirty="0" smtClean="0">
                <a:latin typeface="+mj-lt"/>
              </a:rPr>
              <a:t>PTD</a:t>
            </a:r>
            <a:r>
              <a:rPr lang="en-US" sz="1000" b="1" dirty="0">
                <a:latin typeface="+mj-lt"/>
              </a:rPr>
              <a:t>: </a:t>
            </a:r>
            <a:r>
              <a:rPr lang="en-US" sz="1000" dirty="0" smtClean="0">
                <a:latin typeface="+mj-lt"/>
              </a:rPr>
              <a:t>8000</a:t>
            </a:r>
          </a:p>
          <a:p>
            <a:r>
              <a:rPr lang="en-US" sz="500" dirty="0" smtClean="0"/>
              <a:t>17019223120000</a:t>
            </a:r>
            <a:endParaRPr lang="en-US" sz="500" dirty="0"/>
          </a:p>
        </p:txBody>
      </p:sp>
      <p:cxnSp>
        <p:nvCxnSpPr>
          <p:cNvPr id="114" name="Straight Arrow Connector 113"/>
          <p:cNvCxnSpPr>
            <a:stCxn id="113" idx="0"/>
            <a:endCxn id="157" idx="3"/>
          </p:cNvCxnSpPr>
          <p:nvPr/>
        </p:nvCxnSpPr>
        <p:spPr>
          <a:xfrm flipH="1" flipV="1">
            <a:off x="9210429" y="8863532"/>
            <a:ext cx="580510" cy="28728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5-Point Star 156"/>
          <p:cNvSpPr/>
          <p:nvPr/>
        </p:nvSpPr>
        <p:spPr bwMode="auto">
          <a:xfrm>
            <a:off x="9025488" y="8679086"/>
            <a:ext cx="228600" cy="184446"/>
          </a:xfrm>
          <a:prstGeom prst="star5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58" name="TextBox 40"/>
          <p:cNvSpPr txBox="1">
            <a:spLocks noChangeArrowheads="1"/>
          </p:cNvSpPr>
          <p:nvPr/>
        </p:nvSpPr>
        <p:spPr bwMode="auto">
          <a:xfrm>
            <a:off x="604004" y="4096020"/>
            <a:ext cx="1612716" cy="692497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err="1" smtClean="0">
                <a:latin typeface="+mj-lt"/>
              </a:rPr>
              <a:t>Halcon</a:t>
            </a:r>
            <a:r>
              <a:rPr lang="en-US" sz="1000" b="1" dirty="0" smtClean="0">
                <a:latin typeface="+mj-lt"/>
              </a:rPr>
              <a:t> – Indigo II Op 1</a:t>
            </a:r>
            <a:endParaRPr lang="en-US" sz="1000" b="1" dirty="0">
              <a:latin typeface="+mj-lt"/>
            </a:endParaRPr>
          </a:p>
          <a:p>
            <a:r>
              <a:rPr lang="en-US" sz="1000" b="1" dirty="0" smtClean="0">
                <a:latin typeface="+mj-lt"/>
              </a:rPr>
              <a:t>Report Date</a:t>
            </a:r>
            <a:r>
              <a:rPr lang="en-US" sz="1000" b="1" dirty="0">
                <a:latin typeface="+mj-lt"/>
              </a:rPr>
              <a:t>: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smtClean="0">
                <a:latin typeface="+mj-lt"/>
              </a:rPr>
              <a:t>9/27/2012</a:t>
            </a:r>
            <a:endParaRPr lang="en-US" sz="1000" b="1" dirty="0">
              <a:latin typeface="+mj-lt"/>
            </a:endParaRPr>
          </a:p>
          <a:p>
            <a:r>
              <a:rPr lang="en-US" sz="1000" b="1" dirty="0">
                <a:latin typeface="+mj-lt"/>
              </a:rPr>
              <a:t>Status: </a:t>
            </a:r>
            <a:r>
              <a:rPr lang="en-US" sz="1000" dirty="0" smtClean="0">
                <a:latin typeface="+mj-lt"/>
              </a:rPr>
              <a:t> Initial Report</a:t>
            </a:r>
            <a:endParaRPr lang="en-US" sz="1000" dirty="0">
              <a:latin typeface="+mj-lt"/>
            </a:endParaRPr>
          </a:p>
          <a:p>
            <a:r>
              <a:rPr lang="en-US" sz="1000" b="1" dirty="0" smtClean="0">
                <a:latin typeface="+mj-lt"/>
              </a:rPr>
              <a:t>PTD</a:t>
            </a:r>
            <a:r>
              <a:rPr lang="en-US" sz="1000" b="1" dirty="0">
                <a:latin typeface="+mj-lt"/>
              </a:rPr>
              <a:t>: </a:t>
            </a:r>
            <a:r>
              <a:rPr lang="en-US" sz="1000" dirty="0" smtClean="0">
                <a:latin typeface="+mj-lt"/>
              </a:rPr>
              <a:t>11000</a:t>
            </a:r>
          </a:p>
          <a:p>
            <a:r>
              <a:rPr lang="en-US" sz="500" dirty="0" smtClean="0"/>
              <a:t>17011211560000</a:t>
            </a:r>
            <a:endParaRPr lang="en-US" sz="500" dirty="0"/>
          </a:p>
        </p:txBody>
      </p:sp>
      <p:cxnSp>
        <p:nvCxnSpPr>
          <p:cNvPr id="159" name="Straight Arrow Connector 158"/>
          <p:cNvCxnSpPr>
            <a:stCxn id="158" idx="2"/>
            <a:endCxn id="160" idx="0"/>
          </p:cNvCxnSpPr>
          <p:nvPr/>
        </p:nvCxnSpPr>
        <p:spPr>
          <a:xfrm>
            <a:off x="1410362" y="4788517"/>
            <a:ext cx="806358" cy="36254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5-Point Star 159"/>
          <p:cNvSpPr/>
          <p:nvPr/>
        </p:nvSpPr>
        <p:spPr bwMode="auto">
          <a:xfrm>
            <a:off x="2102420" y="5151060"/>
            <a:ext cx="228600" cy="184446"/>
          </a:xfrm>
          <a:prstGeom prst="star5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61" name="TextBox 40"/>
          <p:cNvSpPr txBox="1">
            <a:spLocks noChangeArrowheads="1"/>
          </p:cNvSpPr>
          <p:nvPr/>
        </p:nvSpPr>
        <p:spPr bwMode="auto">
          <a:xfrm>
            <a:off x="266900" y="6927503"/>
            <a:ext cx="1949820" cy="692497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latin typeface="+mj-lt"/>
              </a:rPr>
              <a:t>EP Energy – Fisher-Lindsey 9-2alt</a:t>
            </a:r>
            <a:endParaRPr lang="en-US" sz="1000" b="1" dirty="0">
              <a:latin typeface="+mj-lt"/>
            </a:endParaRPr>
          </a:p>
          <a:p>
            <a:r>
              <a:rPr lang="en-US" sz="1000" b="1" dirty="0" smtClean="0">
                <a:latin typeface="+mj-lt"/>
              </a:rPr>
              <a:t>Report Date</a:t>
            </a:r>
            <a:r>
              <a:rPr lang="en-US" sz="1000" b="1" dirty="0">
                <a:latin typeface="+mj-lt"/>
              </a:rPr>
              <a:t>: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smtClean="0">
                <a:latin typeface="+mj-lt"/>
              </a:rPr>
              <a:t>9/28/2012</a:t>
            </a:r>
            <a:endParaRPr lang="en-US" sz="1000" b="1" dirty="0">
              <a:latin typeface="+mj-lt"/>
            </a:endParaRPr>
          </a:p>
          <a:p>
            <a:r>
              <a:rPr lang="en-US" sz="1000" b="1" dirty="0">
                <a:latin typeface="+mj-lt"/>
              </a:rPr>
              <a:t>Status: </a:t>
            </a:r>
            <a:r>
              <a:rPr lang="en-US" sz="1000" dirty="0" smtClean="0">
                <a:latin typeface="+mj-lt"/>
              </a:rPr>
              <a:t> Initial Report</a:t>
            </a:r>
            <a:endParaRPr lang="en-US" sz="1000" dirty="0">
              <a:latin typeface="+mj-lt"/>
            </a:endParaRPr>
          </a:p>
          <a:p>
            <a:r>
              <a:rPr lang="en-US" sz="1000" b="1" dirty="0" smtClean="0">
                <a:latin typeface="+mj-lt"/>
              </a:rPr>
              <a:t>PTD</a:t>
            </a:r>
            <a:r>
              <a:rPr lang="en-US" sz="1000" b="1" dirty="0">
                <a:latin typeface="+mj-lt"/>
              </a:rPr>
              <a:t>: </a:t>
            </a:r>
            <a:r>
              <a:rPr lang="en-US" sz="1000" dirty="0" smtClean="0">
                <a:latin typeface="+mj-lt"/>
              </a:rPr>
              <a:t>15435</a:t>
            </a:r>
          </a:p>
          <a:p>
            <a:r>
              <a:rPr lang="en-US" sz="500" dirty="0" smtClean="0"/>
              <a:t>17077211120000</a:t>
            </a:r>
            <a:endParaRPr lang="en-US" sz="500" dirty="0"/>
          </a:p>
        </p:txBody>
      </p:sp>
      <p:cxnSp>
        <p:nvCxnSpPr>
          <p:cNvPr id="162" name="Straight Arrow Connector 161"/>
          <p:cNvCxnSpPr>
            <a:stCxn id="161" idx="3"/>
            <a:endCxn id="163" idx="1"/>
          </p:cNvCxnSpPr>
          <p:nvPr/>
        </p:nvCxnSpPr>
        <p:spPr>
          <a:xfrm flipV="1">
            <a:off x="2216720" y="7127933"/>
            <a:ext cx="1498416" cy="14581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5-Point Star 162"/>
          <p:cNvSpPr/>
          <p:nvPr/>
        </p:nvSpPr>
        <p:spPr bwMode="auto">
          <a:xfrm>
            <a:off x="3715136" y="7057481"/>
            <a:ext cx="228600" cy="184446"/>
          </a:xfrm>
          <a:prstGeom prst="star5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66" name="TextBox 40"/>
          <p:cNvSpPr txBox="1">
            <a:spLocks noChangeArrowheads="1"/>
          </p:cNvSpPr>
          <p:nvPr/>
        </p:nvSpPr>
        <p:spPr bwMode="auto">
          <a:xfrm>
            <a:off x="5135012" y="2382937"/>
            <a:ext cx="2084336" cy="6924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latin typeface="+mj-lt"/>
              </a:rPr>
              <a:t>Midstates </a:t>
            </a:r>
            <a:r>
              <a:rPr lang="en-US" sz="1000" b="1" dirty="0">
                <a:latin typeface="+mj-lt"/>
              </a:rPr>
              <a:t>– </a:t>
            </a:r>
            <a:r>
              <a:rPr lang="en-US" sz="1000" b="1" dirty="0" smtClean="0">
                <a:latin typeface="+mj-lt"/>
              </a:rPr>
              <a:t>CKX Lands 27-34 HC 1ALT</a:t>
            </a:r>
            <a:endParaRPr lang="en-US" sz="1000" b="1" dirty="0">
              <a:latin typeface="+mj-lt"/>
            </a:endParaRPr>
          </a:p>
          <a:p>
            <a:r>
              <a:rPr lang="en-US" sz="1000" b="1" dirty="0" smtClean="0">
                <a:latin typeface="+mj-lt"/>
              </a:rPr>
              <a:t>Report Date</a:t>
            </a:r>
            <a:r>
              <a:rPr lang="en-US" sz="1000" b="1" dirty="0">
                <a:latin typeface="+mj-lt"/>
              </a:rPr>
              <a:t>: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smtClean="0">
                <a:latin typeface="+mj-lt"/>
              </a:rPr>
              <a:t>10-26-2012</a:t>
            </a:r>
            <a:endParaRPr lang="en-US" sz="1000" b="1" dirty="0">
              <a:latin typeface="+mj-lt"/>
            </a:endParaRPr>
          </a:p>
          <a:p>
            <a:r>
              <a:rPr lang="en-US" sz="1000" b="1" dirty="0">
                <a:latin typeface="+mj-lt"/>
              </a:rPr>
              <a:t>Status: </a:t>
            </a:r>
            <a:r>
              <a:rPr lang="en-US" sz="1000" dirty="0" smtClean="0">
                <a:latin typeface="+mj-lt"/>
              </a:rPr>
              <a:t> </a:t>
            </a:r>
            <a:r>
              <a:rPr lang="en-US" sz="1000" dirty="0" smtClean="0">
                <a:latin typeface="+mj-lt"/>
              </a:rPr>
              <a:t>Initial Report</a:t>
            </a:r>
            <a:endParaRPr lang="en-US" sz="1000" dirty="0">
              <a:latin typeface="+mj-lt"/>
            </a:endParaRPr>
          </a:p>
          <a:p>
            <a:r>
              <a:rPr lang="en-US" sz="1000" b="1" dirty="0" smtClean="0">
                <a:latin typeface="+mj-lt"/>
              </a:rPr>
              <a:t>PTD</a:t>
            </a:r>
            <a:r>
              <a:rPr lang="en-US" sz="1000" b="1" dirty="0">
                <a:latin typeface="+mj-lt"/>
              </a:rPr>
              <a:t>: </a:t>
            </a:r>
            <a:r>
              <a:rPr lang="en-US" sz="1000" dirty="0" smtClean="0">
                <a:latin typeface="+mj-lt"/>
              </a:rPr>
              <a:t>11000</a:t>
            </a:r>
          </a:p>
          <a:p>
            <a:r>
              <a:rPr lang="en-US" sz="500" dirty="0" smtClean="0"/>
              <a:t>7011211600000</a:t>
            </a:r>
            <a:endParaRPr lang="en-US" sz="500" dirty="0"/>
          </a:p>
        </p:txBody>
      </p:sp>
      <p:sp>
        <p:nvSpPr>
          <p:cNvPr id="167" name="5-Point Star 166"/>
          <p:cNvSpPr/>
          <p:nvPr/>
        </p:nvSpPr>
        <p:spPr bwMode="auto">
          <a:xfrm>
            <a:off x="5909083" y="6210729"/>
            <a:ext cx="228600" cy="184446"/>
          </a:xfrm>
          <a:prstGeom prst="star5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cxnSp>
        <p:nvCxnSpPr>
          <p:cNvPr id="168" name="Straight Arrow Connector 167"/>
          <p:cNvCxnSpPr>
            <a:stCxn id="166" idx="2"/>
            <a:endCxn id="167" idx="1"/>
          </p:cNvCxnSpPr>
          <p:nvPr/>
        </p:nvCxnSpPr>
        <p:spPr>
          <a:xfrm flipH="1">
            <a:off x="5909083" y="3075434"/>
            <a:ext cx="268097" cy="320574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40"/>
          <p:cNvSpPr txBox="1">
            <a:spLocks noChangeArrowheads="1"/>
          </p:cNvSpPr>
          <p:nvPr/>
        </p:nvSpPr>
        <p:spPr bwMode="auto">
          <a:xfrm>
            <a:off x="3904721" y="6157437"/>
            <a:ext cx="1612716" cy="6924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latin typeface="+mj-lt"/>
              </a:rPr>
              <a:t>Midstates </a:t>
            </a:r>
            <a:r>
              <a:rPr lang="en-US" sz="1000" b="1" dirty="0">
                <a:latin typeface="+mj-lt"/>
              </a:rPr>
              <a:t>– </a:t>
            </a:r>
            <a:r>
              <a:rPr lang="en-US" sz="1000" b="1" dirty="0" err="1" smtClean="0">
                <a:latin typeface="+mj-lt"/>
              </a:rPr>
              <a:t>McFatter</a:t>
            </a:r>
            <a:r>
              <a:rPr lang="en-US" sz="1000" b="1" dirty="0" smtClean="0">
                <a:latin typeface="+mj-lt"/>
              </a:rPr>
              <a:t> 8 H-1</a:t>
            </a:r>
            <a:endParaRPr lang="en-US" sz="1000" b="1" dirty="0">
              <a:latin typeface="+mj-lt"/>
            </a:endParaRPr>
          </a:p>
          <a:p>
            <a:r>
              <a:rPr lang="en-US" sz="1000" b="1" dirty="0" smtClean="0">
                <a:latin typeface="+mj-lt"/>
              </a:rPr>
              <a:t>Report Date</a:t>
            </a:r>
            <a:r>
              <a:rPr lang="en-US" sz="1000" b="1" dirty="0">
                <a:latin typeface="+mj-lt"/>
              </a:rPr>
              <a:t>: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smtClean="0">
                <a:latin typeface="+mj-lt"/>
              </a:rPr>
              <a:t>10/25/2012</a:t>
            </a:r>
            <a:endParaRPr lang="en-US" sz="1000" b="1" dirty="0">
              <a:latin typeface="+mj-lt"/>
            </a:endParaRPr>
          </a:p>
          <a:p>
            <a:r>
              <a:rPr lang="en-US" sz="1000" b="1" dirty="0">
                <a:latin typeface="+mj-lt"/>
              </a:rPr>
              <a:t>Status: </a:t>
            </a:r>
            <a:r>
              <a:rPr lang="en-US" sz="1000" dirty="0" smtClean="0">
                <a:latin typeface="+mj-lt"/>
              </a:rPr>
              <a:t> </a:t>
            </a:r>
            <a:r>
              <a:rPr lang="en-US" sz="1000" dirty="0" smtClean="0">
                <a:latin typeface="+mj-lt"/>
              </a:rPr>
              <a:t>Initial Report</a:t>
            </a:r>
            <a:endParaRPr lang="en-US" sz="1000" dirty="0">
              <a:latin typeface="+mj-lt"/>
            </a:endParaRPr>
          </a:p>
          <a:p>
            <a:r>
              <a:rPr lang="en-US" sz="1000" b="1" dirty="0" smtClean="0">
                <a:latin typeface="+mj-lt"/>
              </a:rPr>
              <a:t>PTD</a:t>
            </a:r>
            <a:r>
              <a:rPr lang="en-US" sz="1000" b="1" dirty="0">
                <a:latin typeface="+mj-lt"/>
              </a:rPr>
              <a:t>: </a:t>
            </a:r>
            <a:r>
              <a:rPr lang="en-US" sz="1000" dirty="0" smtClean="0">
                <a:latin typeface="+mj-lt"/>
              </a:rPr>
              <a:t>12000</a:t>
            </a:r>
          </a:p>
          <a:p>
            <a:r>
              <a:rPr lang="en-US" sz="500" dirty="0"/>
              <a:t>17011211590000</a:t>
            </a:r>
            <a:endParaRPr lang="en-US" sz="500" dirty="0"/>
          </a:p>
        </p:txBody>
      </p:sp>
      <p:cxnSp>
        <p:nvCxnSpPr>
          <p:cNvPr id="170" name="Straight Arrow Connector 169"/>
          <p:cNvCxnSpPr>
            <a:stCxn id="169" idx="2"/>
            <a:endCxn id="171" idx="2"/>
          </p:cNvCxnSpPr>
          <p:nvPr/>
        </p:nvCxnSpPr>
        <p:spPr>
          <a:xfrm>
            <a:off x="4711079" y="6849934"/>
            <a:ext cx="661445" cy="2279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5-Point Star 170"/>
          <p:cNvSpPr/>
          <p:nvPr/>
        </p:nvSpPr>
        <p:spPr bwMode="auto">
          <a:xfrm>
            <a:off x="5328865" y="6893400"/>
            <a:ext cx="228600" cy="184446"/>
          </a:xfrm>
          <a:prstGeom prst="star5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72" name="TextBox 40"/>
          <p:cNvSpPr txBox="1">
            <a:spLocks noChangeArrowheads="1"/>
          </p:cNvSpPr>
          <p:nvPr/>
        </p:nvSpPr>
        <p:spPr bwMode="auto">
          <a:xfrm>
            <a:off x="7419077" y="2550952"/>
            <a:ext cx="1406848" cy="6924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latin typeface="+mj-lt"/>
              </a:rPr>
              <a:t>Luca Op- Crosby 1</a:t>
            </a:r>
            <a:endParaRPr lang="en-US" sz="1000" b="1" dirty="0">
              <a:latin typeface="+mj-lt"/>
            </a:endParaRPr>
          </a:p>
          <a:p>
            <a:r>
              <a:rPr lang="en-US" sz="1000" b="1" dirty="0" smtClean="0">
                <a:latin typeface="+mj-lt"/>
              </a:rPr>
              <a:t>Report Date</a:t>
            </a:r>
            <a:r>
              <a:rPr lang="en-US" sz="1000" b="1" dirty="0">
                <a:latin typeface="+mj-lt"/>
              </a:rPr>
              <a:t>: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smtClean="0">
                <a:latin typeface="+mj-lt"/>
              </a:rPr>
              <a:t>10/9/2012</a:t>
            </a:r>
            <a:endParaRPr lang="en-US" sz="1000" b="1" dirty="0">
              <a:latin typeface="+mj-lt"/>
            </a:endParaRPr>
          </a:p>
          <a:p>
            <a:r>
              <a:rPr lang="en-US" sz="1000" b="1" dirty="0">
                <a:latin typeface="+mj-lt"/>
              </a:rPr>
              <a:t>Status: </a:t>
            </a:r>
            <a:r>
              <a:rPr lang="en-US" sz="1000" dirty="0" smtClean="0">
                <a:latin typeface="+mj-lt"/>
              </a:rPr>
              <a:t>Initial Report</a:t>
            </a:r>
            <a:endParaRPr lang="en-US" sz="1000" dirty="0">
              <a:latin typeface="+mj-lt"/>
            </a:endParaRPr>
          </a:p>
          <a:p>
            <a:r>
              <a:rPr lang="en-US" sz="1000" b="1" dirty="0" smtClean="0">
                <a:latin typeface="+mj-lt"/>
              </a:rPr>
              <a:t>PTD</a:t>
            </a:r>
            <a:r>
              <a:rPr lang="en-US" sz="1000" b="1" dirty="0">
                <a:latin typeface="+mj-lt"/>
              </a:rPr>
              <a:t>: </a:t>
            </a:r>
            <a:r>
              <a:rPr lang="en-US" sz="1000" dirty="0" smtClean="0">
                <a:latin typeface="+mj-lt"/>
              </a:rPr>
              <a:t>13594</a:t>
            </a:r>
          </a:p>
          <a:p>
            <a:r>
              <a:rPr lang="en-US" sz="500" dirty="0"/>
              <a:t>17011211570000</a:t>
            </a:r>
            <a:endParaRPr lang="en-US" sz="500" dirty="0"/>
          </a:p>
        </p:txBody>
      </p:sp>
      <p:sp>
        <p:nvSpPr>
          <p:cNvPr id="173" name="5-Point Star 172"/>
          <p:cNvSpPr/>
          <p:nvPr/>
        </p:nvSpPr>
        <p:spPr bwMode="auto">
          <a:xfrm>
            <a:off x="8825925" y="5012740"/>
            <a:ext cx="228600" cy="184446"/>
          </a:xfrm>
          <a:prstGeom prst="star5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cxnSp>
        <p:nvCxnSpPr>
          <p:cNvPr id="174" name="Straight Arrow Connector 173"/>
          <p:cNvCxnSpPr>
            <a:stCxn id="172" idx="2"/>
            <a:endCxn id="173" idx="1"/>
          </p:cNvCxnSpPr>
          <p:nvPr/>
        </p:nvCxnSpPr>
        <p:spPr>
          <a:xfrm>
            <a:off x="8122501" y="3243449"/>
            <a:ext cx="703424" cy="183974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40"/>
          <p:cNvSpPr txBox="1">
            <a:spLocks noChangeArrowheads="1"/>
          </p:cNvSpPr>
          <p:nvPr/>
        </p:nvSpPr>
        <p:spPr bwMode="auto">
          <a:xfrm>
            <a:off x="11644021" y="5287257"/>
            <a:ext cx="1543354" cy="6924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latin typeface="+mj-lt"/>
              </a:rPr>
              <a:t>Marlin Onshore – </a:t>
            </a:r>
            <a:r>
              <a:rPr lang="en-US" sz="1000" b="1" dirty="0" err="1" smtClean="0">
                <a:latin typeface="+mj-lt"/>
              </a:rPr>
              <a:t>Quatre</a:t>
            </a:r>
            <a:r>
              <a:rPr lang="en-US" sz="1000" b="1" dirty="0" smtClean="0">
                <a:latin typeface="+mj-lt"/>
              </a:rPr>
              <a:t> 1</a:t>
            </a:r>
            <a:endParaRPr lang="en-US" sz="1000" b="1" dirty="0">
              <a:latin typeface="+mj-lt"/>
            </a:endParaRPr>
          </a:p>
          <a:p>
            <a:r>
              <a:rPr lang="en-US" sz="1000" b="1" dirty="0" smtClean="0">
                <a:latin typeface="+mj-lt"/>
              </a:rPr>
              <a:t>Report Date</a:t>
            </a:r>
            <a:r>
              <a:rPr lang="en-US" sz="1000" b="1" dirty="0">
                <a:latin typeface="+mj-lt"/>
              </a:rPr>
              <a:t>: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smtClean="0">
                <a:latin typeface="+mj-lt"/>
              </a:rPr>
              <a:t>10/11/2012</a:t>
            </a:r>
            <a:endParaRPr lang="en-US" sz="1000" b="1" dirty="0">
              <a:latin typeface="+mj-lt"/>
            </a:endParaRPr>
          </a:p>
          <a:p>
            <a:r>
              <a:rPr lang="en-US" sz="1000" b="1" dirty="0">
                <a:latin typeface="+mj-lt"/>
              </a:rPr>
              <a:t>Status: </a:t>
            </a:r>
            <a:r>
              <a:rPr lang="en-US" sz="1000" dirty="0" smtClean="0">
                <a:latin typeface="+mj-lt"/>
              </a:rPr>
              <a:t>Initial Report</a:t>
            </a:r>
            <a:endParaRPr lang="en-US" sz="1000" dirty="0">
              <a:latin typeface="+mj-lt"/>
            </a:endParaRPr>
          </a:p>
          <a:p>
            <a:r>
              <a:rPr lang="en-US" sz="1000" b="1" dirty="0" smtClean="0">
                <a:latin typeface="+mj-lt"/>
              </a:rPr>
              <a:t>PTD</a:t>
            </a:r>
            <a:r>
              <a:rPr lang="en-US" sz="1000" b="1" dirty="0">
                <a:latin typeface="+mj-lt"/>
              </a:rPr>
              <a:t>: </a:t>
            </a:r>
            <a:r>
              <a:rPr lang="en-US" sz="1000" dirty="0" smtClean="0">
                <a:latin typeface="+mj-lt"/>
              </a:rPr>
              <a:t>13594</a:t>
            </a:r>
          </a:p>
          <a:p>
            <a:r>
              <a:rPr lang="en-US" sz="500" dirty="0"/>
              <a:t>17011211580000</a:t>
            </a:r>
            <a:endParaRPr lang="en-US" sz="500" dirty="0"/>
          </a:p>
        </p:txBody>
      </p:sp>
      <p:sp>
        <p:nvSpPr>
          <p:cNvPr id="176" name="5-Point Star 175"/>
          <p:cNvSpPr/>
          <p:nvPr/>
        </p:nvSpPr>
        <p:spPr bwMode="auto">
          <a:xfrm>
            <a:off x="10891577" y="6210729"/>
            <a:ext cx="228600" cy="184446"/>
          </a:xfrm>
          <a:prstGeom prst="star5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cxnSp>
        <p:nvCxnSpPr>
          <p:cNvPr id="177" name="Straight Arrow Connector 176"/>
          <p:cNvCxnSpPr>
            <a:stCxn id="175" idx="2"/>
            <a:endCxn id="176" idx="4"/>
          </p:cNvCxnSpPr>
          <p:nvPr/>
        </p:nvCxnSpPr>
        <p:spPr>
          <a:xfrm flipH="1">
            <a:off x="11120177" y="5979754"/>
            <a:ext cx="1295521" cy="30142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821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33600" y="124480"/>
            <a:ext cx="11582400" cy="9829800"/>
            <a:chOff x="0" y="0"/>
            <a:chExt cx="9744075" cy="7981950"/>
          </a:xfrm>
          <a:solidFill>
            <a:srgbClr val="FFC000"/>
          </a:solidFill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744075" cy="798195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391400" y="2354060"/>
              <a:ext cx="1905000" cy="193852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721902" y="2354060"/>
              <a:ext cx="1243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Wx RD SUA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5943601" y="5254024"/>
              <a:ext cx="76199" cy="799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89545" y="3899356"/>
              <a:ext cx="5325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Johnson</a:t>
              </a:r>
              <a:endParaRPr lang="en-US" sz="1000" b="1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11562862" y="4867214"/>
            <a:ext cx="445477" cy="205910"/>
          </a:xfrm>
          <a:prstGeom prst="rect">
            <a:avLst/>
          </a:prstGeom>
          <a:noFill/>
          <a:ln w="12700">
            <a:solidFill>
              <a:schemeClr val="accent6">
                <a:lumMod val="75000"/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33600" y="124480"/>
            <a:ext cx="29489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Impact" pitchFamily="34" charset="0"/>
              </a:rPr>
              <a:t>West Gordon Area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Impact" pitchFamily="34" charset="0"/>
              </a:rPr>
              <a:t>Drilling</a:t>
            </a:r>
            <a:endParaRPr lang="en-US" sz="24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381000" y="8224340"/>
            <a:ext cx="3124200" cy="130805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9128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latin typeface="+mn-lt"/>
              </a:rPr>
              <a:t>                            </a:t>
            </a:r>
          </a:p>
          <a:p>
            <a:pPr defTabSz="912854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n-lt"/>
              </a:rPr>
              <a:t>                    </a:t>
            </a:r>
            <a:r>
              <a:rPr lang="en-US" sz="1200" b="1" dirty="0" smtClean="0">
                <a:latin typeface="+mn-lt"/>
              </a:rPr>
              <a:t>NEW Updates for Drilling Locations</a:t>
            </a:r>
            <a:endParaRPr lang="en-US" sz="1800" b="1" dirty="0" smtClean="0">
              <a:latin typeface="+mn-lt"/>
            </a:endParaRPr>
          </a:p>
          <a:p>
            <a:pPr defTabSz="912854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/>
              <a:t> </a:t>
            </a:r>
            <a:r>
              <a:rPr lang="en-US" sz="1000" b="1" dirty="0" smtClean="0"/>
              <a:t>                       </a:t>
            </a:r>
            <a:r>
              <a:rPr lang="en-US" sz="1200" b="1" dirty="0" smtClean="0"/>
              <a:t>Drilling Location	                         </a:t>
            </a:r>
          </a:p>
          <a:p>
            <a:pPr defTabSz="912854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/>
              <a:t>                   2011 Completions</a:t>
            </a:r>
            <a:endParaRPr lang="en-US" sz="1200" b="1" dirty="0"/>
          </a:p>
        </p:txBody>
      </p:sp>
      <p:sp>
        <p:nvSpPr>
          <p:cNvPr id="25" name="5-Point Star 24"/>
          <p:cNvSpPr/>
          <p:nvPr/>
        </p:nvSpPr>
        <p:spPr bwMode="auto">
          <a:xfrm>
            <a:off x="582197" y="8382000"/>
            <a:ext cx="408404" cy="325425"/>
          </a:xfrm>
          <a:prstGeom prst="star5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6" name="Oval 25"/>
          <p:cNvSpPr/>
          <p:nvPr/>
        </p:nvSpPr>
        <p:spPr>
          <a:xfrm>
            <a:off x="674246" y="9220200"/>
            <a:ext cx="224303" cy="228600"/>
          </a:xfrm>
          <a:prstGeom prst="ellipse">
            <a:avLst/>
          </a:prstGeom>
          <a:solidFill>
            <a:srgbClr val="954EC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86"/>
          <p:cNvSpPr txBox="1">
            <a:spLocks noChangeArrowheads="1"/>
          </p:cNvSpPr>
          <p:nvPr/>
        </p:nvSpPr>
        <p:spPr bwMode="auto">
          <a:xfrm>
            <a:off x="5391605" y="6693320"/>
            <a:ext cx="1614056" cy="75020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57150" tIns="28575" rIns="57150" bIns="28575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err="1" smtClean="0">
                <a:latin typeface="Calibri" pitchFamily="34" charset="0"/>
              </a:rPr>
              <a:t>Midstates</a:t>
            </a:r>
            <a:r>
              <a:rPr lang="en-US" sz="1000" b="1" dirty="0" smtClean="0">
                <a:latin typeface="Calibri" pitchFamily="34" charset="0"/>
              </a:rPr>
              <a:t> – </a:t>
            </a:r>
            <a:r>
              <a:rPr lang="en-US" sz="1000" b="1" dirty="0" err="1" smtClean="0">
                <a:latin typeface="Calibri" pitchFamily="34" charset="0"/>
              </a:rPr>
              <a:t>Forestar</a:t>
            </a:r>
            <a:r>
              <a:rPr lang="en-US" sz="1000" b="1" dirty="0" smtClean="0">
                <a:latin typeface="Calibri" pitchFamily="34" charset="0"/>
              </a:rPr>
              <a:t> 12-2</a:t>
            </a:r>
            <a:endParaRPr lang="en-US" sz="1000" b="1" dirty="0">
              <a:latin typeface="Calibri" pitchFamily="34" charset="0"/>
            </a:endParaRPr>
          </a:p>
          <a:p>
            <a:r>
              <a:rPr lang="en-US" sz="1000" b="1" dirty="0">
                <a:latin typeface="Calibri" pitchFamily="34" charset="0"/>
              </a:rPr>
              <a:t>Report Date:</a:t>
            </a:r>
            <a:r>
              <a:rPr lang="en-US" sz="1000" dirty="0">
                <a:latin typeface="Calibri" pitchFamily="34" charset="0"/>
              </a:rPr>
              <a:t> </a:t>
            </a:r>
            <a:r>
              <a:rPr lang="en-US" sz="1000" dirty="0" smtClean="0">
                <a:latin typeface="Calibri" pitchFamily="34" charset="0"/>
              </a:rPr>
              <a:t>3/19/12</a:t>
            </a:r>
            <a:endParaRPr lang="en-US" sz="1000" b="1" dirty="0">
              <a:latin typeface="Calibri" pitchFamily="34" charset="0"/>
            </a:endParaRPr>
          </a:p>
          <a:p>
            <a:r>
              <a:rPr lang="en-US" sz="1000" b="1" dirty="0">
                <a:latin typeface="Calibri" pitchFamily="34" charset="0"/>
              </a:rPr>
              <a:t>Status: </a:t>
            </a:r>
            <a:r>
              <a:rPr lang="en-US" sz="1000" dirty="0" smtClean="0">
                <a:latin typeface="Calibri" pitchFamily="34" charset="0"/>
              </a:rPr>
              <a:t>W/O Test</a:t>
            </a:r>
            <a:endParaRPr lang="en-US" sz="1000" dirty="0">
              <a:latin typeface="Calibri" pitchFamily="34" charset="0"/>
            </a:endParaRPr>
          </a:p>
          <a:p>
            <a:r>
              <a:rPr lang="en-US" sz="1000" b="1" dirty="0" smtClean="0">
                <a:latin typeface="Calibri" pitchFamily="34" charset="0"/>
              </a:rPr>
              <a:t>PTD</a:t>
            </a:r>
            <a:r>
              <a:rPr lang="en-US" sz="1000" b="1" dirty="0">
                <a:latin typeface="Calibri" pitchFamily="34" charset="0"/>
              </a:rPr>
              <a:t>:  </a:t>
            </a:r>
            <a:r>
              <a:rPr lang="en-US" sz="1000" dirty="0" smtClean="0">
                <a:latin typeface="Calibri" pitchFamily="34" charset="0"/>
              </a:rPr>
              <a:t>13,600</a:t>
            </a:r>
            <a:endParaRPr lang="en-US" sz="1000" dirty="0">
              <a:latin typeface="Calibri" pitchFamily="34" charset="0"/>
            </a:endParaRPr>
          </a:p>
          <a:p>
            <a:r>
              <a:rPr lang="en-US" sz="500" dirty="0"/>
              <a:t>17011211360000</a:t>
            </a:r>
            <a:endParaRPr lang="en-US" sz="500" b="1" dirty="0">
              <a:latin typeface="Calibri" pitchFamily="34" charset="0"/>
            </a:endParaRPr>
          </a:p>
        </p:txBody>
      </p:sp>
      <p:sp>
        <p:nvSpPr>
          <p:cNvPr id="39" name="5-Point Star 38"/>
          <p:cNvSpPr/>
          <p:nvPr/>
        </p:nvSpPr>
        <p:spPr>
          <a:xfrm>
            <a:off x="6333981" y="5885770"/>
            <a:ext cx="357554" cy="278208"/>
          </a:xfrm>
          <a:prstGeom prst="star5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stCxn id="38" idx="0"/>
            <a:endCxn id="39" idx="3"/>
          </p:cNvCxnSpPr>
          <p:nvPr/>
        </p:nvCxnSpPr>
        <p:spPr>
          <a:xfrm flipV="1">
            <a:off x="6198633" y="6163977"/>
            <a:ext cx="424615" cy="52934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5-Point Star 27"/>
          <p:cNvSpPr/>
          <p:nvPr/>
        </p:nvSpPr>
        <p:spPr bwMode="auto">
          <a:xfrm>
            <a:off x="582196" y="8763000"/>
            <a:ext cx="408404" cy="325425"/>
          </a:xfrm>
          <a:prstGeom prst="star5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0" name="TextBox 86"/>
          <p:cNvSpPr txBox="1">
            <a:spLocks noChangeArrowheads="1"/>
          </p:cNvSpPr>
          <p:nvPr/>
        </p:nvSpPr>
        <p:spPr bwMode="auto">
          <a:xfrm>
            <a:off x="9679564" y="6024874"/>
            <a:ext cx="2494851" cy="75020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57150" tIns="28575" rIns="57150" bIns="28575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err="1" smtClean="0">
                <a:latin typeface="Calibri" pitchFamily="34" charset="0"/>
              </a:rPr>
              <a:t>Midstates</a:t>
            </a:r>
            <a:r>
              <a:rPr lang="en-US" sz="1000" b="1" dirty="0" smtClean="0">
                <a:latin typeface="Calibri" pitchFamily="34" charset="0"/>
              </a:rPr>
              <a:t> – AKS Pro </a:t>
            </a:r>
            <a:r>
              <a:rPr lang="en-US" sz="1000" b="1" dirty="0" err="1" smtClean="0">
                <a:latin typeface="Calibri" pitchFamily="34" charset="0"/>
              </a:rPr>
              <a:t>etal</a:t>
            </a:r>
            <a:r>
              <a:rPr lang="en-US" sz="1000" b="1" dirty="0" smtClean="0">
                <a:latin typeface="Calibri" pitchFamily="34" charset="0"/>
              </a:rPr>
              <a:t> 5H1</a:t>
            </a:r>
            <a:endParaRPr lang="en-US" sz="1000" b="1" dirty="0">
              <a:latin typeface="Calibri" pitchFamily="34" charset="0"/>
            </a:endParaRPr>
          </a:p>
          <a:p>
            <a:r>
              <a:rPr lang="en-US" sz="1000" b="1" dirty="0">
                <a:latin typeface="Calibri" pitchFamily="34" charset="0"/>
              </a:rPr>
              <a:t>Report Date:</a:t>
            </a:r>
            <a:r>
              <a:rPr lang="en-US" sz="1000" dirty="0">
                <a:latin typeface="Calibri" pitchFamily="34" charset="0"/>
              </a:rPr>
              <a:t> </a:t>
            </a:r>
            <a:r>
              <a:rPr lang="en-US" sz="1000" dirty="0" smtClean="0">
                <a:latin typeface="Calibri" pitchFamily="34" charset="0"/>
              </a:rPr>
              <a:t>9/4/2012</a:t>
            </a:r>
            <a:endParaRPr lang="en-US" sz="1000" b="1" dirty="0">
              <a:latin typeface="Calibri" pitchFamily="34" charset="0"/>
            </a:endParaRPr>
          </a:p>
          <a:p>
            <a:r>
              <a:rPr lang="en-US" sz="1000" b="1" dirty="0">
                <a:latin typeface="Calibri" pitchFamily="34" charset="0"/>
              </a:rPr>
              <a:t>Status: </a:t>
            </a:r>
            <a:r>
              <a:rPr lang="en-US" sz="1000" dirty="0">
                <a:latin typeface="Calibri" pitchFamily="34" charset="0"/>
              </a:rPr>
              <a:t>W</a:t>
            </a:r>
            <a:r>
              <a:rPr lang="en-US" sz="1000" dirty="0" smtClean="0">
                <a:latin typeface="Calibri" pitchFamily="34" charset="0"/>
              </a:rPr>
              <a:t>/O Test</a:t>
            </a:r>
            <a:endParaRPr lang="en-US" sz="1000" dirty="0">
              <a:latin typeface="Calibri" pitchFamily="34" charset="0"/>
            </a:endParaRPr>
          </a:p>
          <a:p>
            <a:r>
              <a:rPr lang="en-US" sz="1000" b="1" dirty="0" smtClean="0">
                <a:latin typeface="Calibri" pitchFamily="34" charset="0"/>
              </a:rPr>
              <a:t>PTD</a:t>
            </a:r>
            <a:r>
              <a:rPr lang="en-US" sz="1000" b="1" dirty="0">
                <a:latin typeface="Calibri" pitchFamily="34" charset="0"/>
              </a:rPr>
              <a:t>:  </a:t>
            </a:r>
            <a:r>
              <a:rPr lang="en-US" sz="1000" dirty="0" smtClean="0">
                <a:latin typeface="Calibri" pitchFamily="34" charset="0"/>
              </a:rPr>
              <a:t>14178</a:t>
            </a:r>
          </a:p>
          <a:p>
            <a:r>
              <a:rPr lang="en-US" sz="500" dirty="0"/>
              <a:t>17011211180000</a:t>
            </a:r>
          </a:p>
        </p:txBody>
      </p:sp>
      <p:sp>
        <p:nvSpPr>
          <p:cNvPr id="21" name="5-Point Star 20"/>
          <p:cNvSpPr/>
          <p:nvPr/>
        </p:nvSpPr>
        <p:spPr>
          <a:xfrm>
            <a:off x="11127712" y="4964427"/>
            <a:ext cx="357554" cy="278208"/>
          </a:xfrm>
          <a:prstGeom prst="star5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20" idx="0"/>
            <a:endCxn id="21" idx="2"/>
          </p:cNvCxnSpPr>
          <p:nvPr/>
        </p:nvCxnSpPr>
        <p:spPr>
          <a:xfrm flipV="1">
            <a:off x="10926990" y="5242634"/>
            <a:ext cx="269009" cy="7822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86"/>
          <p:cNvSpPr txBox="1">
            <a:spLocks noChangeArrowheads="1"/>
          </p:cNvSpPr>
          <p:nvPr/>
        </p:nvSpPr>
        <p:spPr bwMode="auto">
          <a:xfrm>
            <a:off x="7315201" y="7068422"/>
            <a:ext cx="1752600" cy="750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57150" tIns="28575" rIns="57150" bIns="28575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err="1" smtClean="0">
                <a:latin typeface="Calibri" pitchFamily="34" charset="0"/>
              </a:rPr>
              <a:t>Midstates</a:t>
            </a:r>
            <a:r>
              <a:rPr lang="en-US" sz="1000" b="1" dirty="0" smtClean="0">
                <a:latin typeface="Calibri" pitchFamily="34" charset="0"/>
              </a:rPr>
              <a:t> – </a:t>
            </a:r>
            <a:r>
              <a:rPr lang="en-US" sz="1000" b="1" dirty="0" err="1">
                <a:latin typeface="Calibri" pitchFamily="34" charset="0"/>
              </a:rPr>
              <a:t>F</a:t>
            </a:r>
            <a:r>
              <a:rPr lang="en-US" sz="1000" b="1" dirty="0" err="1" smtClean="0">
                <a:latin typeface="Calibri" pitchFamily="34" charset="0"/>
              </a:rPr>
              <a:t>orestar</a:t>
            </a:r>
            <a:r>
              <a:rPr lang="en-US" sz="1000" b="1" dirty="0" smtClean="0">
                <a:latin typeface="Calibri" pitchFamily="34" charset="0"/>
              </a:rPr>
              <a:t> Min 7-1</a:t>
            </a:r>
            <a:endParaRPr lang="en-US" sz="1000" b="1" dirty="0">
              <a:latin typeface="Calibri" pitchFamily="34" charset="0"/>
            </a:endParaRPr>
          </a:p>
          <a:p>
            <a:r>
              <a:rPr lang="en-US" sz="1000" b="1" dirty="0">
                <a:latin typeface="Calibri" pitchFamily="34" charset="0"/>
              </a:rPr>
              <a:t>Report Date:</a:t>
            </a:r>
            <a:r>
              <a:rPr lang="en-US" sz="1000" dirty="0">
                <a:latin typeface="Calibri" pitchFamily="34" charset="0"/>
              </a:rPr>
              <a:t> </a:t>
            </a:r>
            <a:r>
              <a:rPr lang="en-US" sz="1000" dirty="0" smtClean="0">
                <a:latin typeface="Calibri" pitchFamily="34" charset="0"/>
              </a:rPr>
              <a:t>10/1/2012</a:t>
            </a:r>
            <a:endParaRPr lang="en-US" sz="1000" b="1" dirty="0">
              <a:latin typeface="Calibri" pitchFamily="34" charset="0"/>
            </a:endParaRPr>
          </a:p>
          <a:p>
            <a:r>
              <a:rPr lang="en-US" sz="1000" b="1" dirty="0">
                <a:latin typeface="Calibri" pitchFamily="34" charset="0"/>
              </a:rPr>
              <a:t>Status: </a:t>
            </a:r>
            <a:r>
              <a:rPr lang="en-US" sz="1000" dirty="0" smtClean="0">
                <a:latin typeface="Calibri" pitchFamily="34" charset="0"/>
              </a:rPr>
              <a:t>sidetrack and deepen</a:t>
            </a:r>
            <a:endParaRPr lang="en-US" sz="1000" dirty="0">
              <a:latin typeface="Calibri" pitchFamily="34" charset="0"/>
            </a:endParaRPr>
          </a:p>
          <a:p>
            <a:r>
              <a:rPr lang="en-US" sz="1000" b="1" dirty="0" smtClean="0">
                <a:latin typeface="Calibri" pitchFamily="34" charset="0"/>
              </a:rPr>
              <a:t>PTD</a:t>
            </a:r>
            <a:r>
              <a:rPr lang="en-US" sz="1000" b="1" dirty="0">
                <a:latin typeface="Calibri" pitchFamily="34" charset="0"/>
              </a:rPr>
              <a:t>:  </a:t>
            </a:r>
            <a:r>
              <a:rPr lang="en-US" sz="1000" dirty="0" smtClean="0">
                <a:latin typeface="Calibri" pitchFamily="34" charset="0"/>
              </a:rPr>
              <a:t>13088</a:t>
            </a:r>
          </a:p>
          <a:p>
            <a:r>
              <a:rPr lang="en-US" sz="500" dirty="0"/>
              <a:t>17011210770000</a:t>
            </a:r>
          </a:p>
        </p:txBody>
      </p:sp>
      <p:sp>
        <p:nvSpPr>
          <p:cNvPr id="27" name="5-Point Star 26"/>
          <p:cNvSpPr/>
          <p:nvPr/>
        </p:nvSpPr>
        <p:spPr>
          <a:xfrm>
            <a:off x="7944619" y="5990034"/>
            <a:ext cx="357554" cy="278208"/>
          </a:xfrm>
          <a:prstGeom prst="star5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24" idx="0"/>
            <a:endCxn id="27" idx="2"/>
          </p:cNvCxnSpPr>
          <p:nvPr/>
        </p:nvCxnSpPr>
        <p:spPr>
          <a:xfrm flipH="1" flipV="1">
            <a:off x="8012906" y="6268241"/>
            <a:ext cx="178595" cy="80018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614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416"/>
          <a:stretch/>
        </p:blipFill>
        <p:spPr bwMode="auto">
          <a:xfrm>
            <a:off x="144216" y="111323"/>
            <a:ext cx="15324384" cy="95631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1582400" y="143240"/>
            <a:ext cx="3886200" cy="2185214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4000" dirty="0" err="1" smtClean="0">
                <a:latin typeface="Calibri" pitchFamily="34" charset="0"/>
              </a:rPr>
              <a:t>Wx</a:t>
            </a:r>
            <a:r>
              <a:rPr lang="en-US" sz="4000" dirty="0" smtClean="0">
                <a:latin typeface="Calibri" pitchFamily="34" charset="0"/>
              </a:rPr>
              <a:t>: Central </a:t>
            </a:r>
            <a:r>
              <a:rPr lang="en-US" sz="4000" dirty="0">
                <a:latin typeface="Calibri" pitchFamily="34" charset="0"/>
              </a:rPr>
              <a:t>La </a:t>
            </a:r>
            <a:r>
              <a:rPr lang="en-US" sz="4000" dirty="0" smtClean="0">
                <a:latin typeface="Calibri" pitchFamily="34" charset="0"/>
              </a:rPr>
              <a:t>Permitting Drilling </a:t>
            </a:r>
            <a:r>
              <a:rPr lang="en-US" sz="4000" dirty="0">
                <a:latin typeface="Calibri" pitchFamily="34" charset="0"/>
              </a:rPr>
              <a:t>Activity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  <a:cs typeface="Arial" pitchFamily="34" charset="0"/>
              </a:rPr>
              <a:t>11-1-2012</a:t>
            </a:r>
            <a:endParaRPr lang="en-US" sz="1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13182601" y="6159548"/>
            <a:ext cx="2133599" cy="17851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9128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/>
              <a:t> </a:t>
            </a:r>
            <a:r>
              <a:rPr lang="en-US" sz="700" b="1" dirty="0" smtClean="0"/>
              <a:t>                  </a:t>
            </a:r>
            <a:r>
              <a:rPr lang="en-US" sz="1000" b="1" dirty="0" smtClean="0"/>
              <a:t>Updates on Drilling Location</a:t>
            </a:r>
          </a:p>
          <a:p>
            <a:pPr defTabSz="912854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/>
              <a:t> </a:t>
            </a:r>
            <a:r>
              <a:rPr lang="en-US" sz="1000" b="1" dirty="0" smtClean="0"/>
              <a:t>             Drilling Location</a:t>
            </a:r>
          </a:p>
          <a:p>
            <a:pPr defTabSz="912854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/>
              <a:t> </a:t>
            </a:r>
            <a:r>
              <a:rPr lang="en-US" sz="1000" b="1" dirty="0" smtClean="0"/>
              <a:t>             Oil Field</a:t>
            </a:r>
          </a:p>
          <a:p>
            <a:pPr defTabSz="912854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/>
              <a:t> </a:t>
            </a:r>
            <a:r>
              <a:rPr lang="en-US" sz="1000" b="1" dirty="0" smtClean="0"/>
              <a:t>             Not Reported</a:t>
            </a:r>
          </a:p>
          <a:p>
            <a:pPr defTabSz="912854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/>
              <a:t> </a:t>
            </a:r>
            <a:r>
              <a:rPr lang="en-US" sz="1000" b="1" dirty="0" smtClean="0"/>
              <a:t>             Gas Field</a:t>
            </a:r>
          </a:p>
          <a:p>
            <a:pPr defTabSz="912854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/>
              <a:t> </a:t>
            </a:r>
            <a:r>
              <a:rPr lang="en-US" sz="1000" b="1" dirty="0" smtClean="0"/>
              <a:t>             Oil Gas Field</a:t>
            </a:r>
            <a:endParaRPr lang="en-US" sz="1000" b="1" dirty="0"/>
          </a:p>
        </p:txBody>
      </p:sp>
      <p:sp>
        <p:nvSpPr>
          <p:cNvPr id="26" name="5-Point Star 25"/>
          <p:cNvSpPr/>
          <p:nvPr/>
        </p:nvSpPr>
        <p:spPr bwMode="auto">
          <a:xfrm>
            <a:off x="13369450" y="6186341"/>
            <a:ext cx="239706" cy="228098"/>
          </a:xfrm>
          <a:prstGeom prst="star5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0" name="Freeform 19"/>
          <p:cNvSpPr/>
          <p:nvPr/>
        </p:nvSpPr>
        <p:spPr>
          <a:xfrm flipV="1">
            <a:off x="13223040" y="6705600"/>
            <a:ext cx="424183" cy="255328"/>
          </a:xfrm>
          <a:custGeom>
            <a:avLst/>
            <a:gdLst>
              <a:gd name="connsiteX0" fmla="*/ 109220 w 661670"/>
              <a:gd name="connsiteY0" fmla="*/ 34290 h 255270"/>
              <a:gd name="connsiteX1" fmla="*/ 238760 w 661670"/>
              <a:gd name="connsiteY1" fmla="*/ 72390 h 255270"/>
              <a:gd name="connsiteX2" fmla="*/ 284480 w 661670"/>
              <a:gd name="connsiteY2" fmla="*/ 87630 h 255270"/>
              <a:gd name="connsiteX3" fmla="*/ 330200 w 661670"/>
              <a:gd name="connsiteY3" fmla="*/ 87630 h 255270"/>
              <a:gd name="connsiteX4" fmla="*/ 414020 w 661670"/>
              <a:gd name="connsiteY4" fmla="*/ 64770 h 255270"/>
              <a:gd name="connsiteX5" fmla="*/ 535940 w 661670"/>
              <a:gd name="connsiteY5" fmla="*/ 3810 h 255270"/>
              <a:gd name="connsiteX6" fmla="*/ 642620 w 661670"/>
              <a:gd name="connsiteY6" fmla="*/ 41910 h 255270"/>
              <a:gd name="connsiteX7" fmla="*/ 650240 w 661670"/>
              <a:gd name="connsiteY7" fmla="*/ 156210 h 255270"/>
              <a:gd name="connsiteX8" fmla="*/ 612140 w 661670"/>
              <a:gd name="connsiteY8" fmla="*/ 217170 h 255270"/>
              <a:gd name="connsiteX9" fmla="*/ 551180 w 661670"/>
              <a:gd name="connsiteY9" fmla="*/ 224790 h 255270"/>
              <a:gd name="connsiteX10" fmla="*/ 406400 w 661670"/>
              <a:gd name="connsiteY10" fmla="*/ 209550 h 255270"/>
              <a:gd name="connsiteX11" fmla="*/ 231140 w 661670"/>
              <a:gd name="connsiteY11" fmla="*/ 240030 h 255270"/>
              <a:gd name="connsiteX12" fmla="*/ 48260 w 661670"/>
              <a:gd name="connsiteY12" fmla="*/ 232410 h 255270"/>
              <a:gd name="connsiteX13" fmla="*/ 2540 w 661670"/>
              <a:gd name="connsiteY13" fmla="*/ 102870 h 255270"/>
              <a:gd name="connsiteX14" fmla="*/ 33020 w 661670"/>
              <a:gd name="connsiteY14" fmla="*/ 19050 h 255270"/>
              <a:gd name="connsiteX15" fmla="*/ 109220 w 661670"/>
              <a:gd name="connsiteY15" fmla="*/ 34290 h 25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1670" h="255270">
                <a:moveTo>
                  <a:pt x="109220" y="34290"/>
                </a:moveTo>
                <a:cubicBezTo>
                  <a:pt x="143510" y="43180"/>
                  <a:pt x="209550" y="63500"/>
                  <a:pt x="238760" y="72390"/>
                </a:cubicBezTo>
                <a:cubicBezTo>
                  <a:pt x="267970" y="81280"/>
                  <a:pt x="269240" y="85090"/>
                  <a:pt x="284480" y="87630"/>
                </a:cubicBezTo>
                <a:cubicBezTo>
                  <a:pt x="299720" y="90170"/>
                  <a:pt x="308610" y="91440"/>
                  <a:pt x="330200" y="87630"/>
                </a:cubicBezTo>
                <a:cubicBezTo>
                  <a:pt x="351790" y="83820"/>
                  <a:pt x="379730" y="78740"/>
                  <a:pt x="414020" y="64770"/>
                </a:cubicBezTo>
                <a:cubicBezTo>
                  <a:pt x="448310" y="50800"/>
                  <a:pt x="497840" y="7620"/>
                  <a:pt x="535940" y="3810"/>
                </a:cubicBezTo>
                <a:cubicBezTo>
                  <a:pt x="574040" y="0"/>
                  <a:pt x="623570" y="16510"/>
                  <a:pt x="642620" y="41910"/>
                </a:cubicBezTo>
                <a:cubicBezTo>
                  <a:pt x="661670" y="67310"/>
                  <a:pt x="655320" y="127000"/>
                  <a:pt x="650240" y="156210"/>
                </a:cubicBezTo>
                <a:cubicBezTo>
                  <a:pt x="645160" y="185420"/>
                  <a:pt x="628650" y="205740"/>
                  <a:pt x="612140" y="217170"/>
                </a:cubicBezTo>
                <a:cubicBezTo>
                  <a:pt x="595630" y="228600"/>
                  <a:pt x="585470" y="226060"/>
                  <a:pt x="551180" y="224790"/>
                </a:cubicBezTo>
                <a:cubicBezTo>
                  <a:pt x="516890" y="223520"/>
                  <a:pt x="459740" y="207010"/>
                  <a:pt x="406400" y="209550"/>
                </a:cubicBezTo>
                <a:cubicBezTo>
                  <a:pt x="353060" y="212090"/>
                  <a:pt x="290830" y="236220"/>
                  <a:pt x="231140" y="240030"/>
                </a:cubicBezTo>
                <a:cubicBezTo>
                  <a:pt x="171450" y="243840"/>
                  <a:pt x="86360" y="255270"/>
                  <a:pt x="48260" y="232410"/>
                </a:cubicBezTo>
                <a:cubicBezTo>
                  <a:pt x="10160" y="209550"/>
                  <a:pt x="5080" y="138430"/>
                  <a:pt x="2540" y="102870"/>
                </a:cubicBezTo>
                <a:cubicBezTo>
                  <a:pt x="0" y="67310"/>
                  <a:pt x="13970" y="30480"/>
                  <a:pt x="33020" y="19050"/>
                </a:cubicBezTo>
                <a:cubicBezTo>
                  <a:pt x="52070" y="7620"/>
                  <a:pt x="74930" y="25400"/>
                  <a:pt x="109220" y="34290"/>
                </a:cubicBezTo>
                <a:close/>
              </a:path>
            </a:pathLst>
          </a:custGeom>
          <a:solidFill>
            <a:srgbClr val="00B050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V="1">
            <a:off x="13229425" y="7290505"/>
            <a:ext cx="424183" cy="255328"/>
          </a:xfrm>
          <a:custGeom>
            <a:avLst/>
            <a:gdLst>
              <a:gd name="connsiteX0" fmla="*/ 109220 w 661670"/>
              <a:gd name="connsiteY0" fmla="*/ 34290 h 255270"/>
              <a:gd name="connsiteX1" fmla="*/ 238760 w 661670"/>
              <a:gd name="connsiteY1" fmla="*/ 72390 h 255270"/>
              <a:gd name="connsiteX2" fmla="*/ 284480 w 661670"/>
              <a:gd name="connsiteY2" fmla="*/ 87630 h 255270"/>
              <a:gd name="connsiteX3" fmla="*/ 330200 w 661670"/>
              <a:gd name="connsiteY3" fmla="*/ 87630 h 255270"/>
              <a:gd name="connsiteX4" fmla="*/ 414020 w 661670"/>
              <a:gd name="connsiteY4" fmla="*/ 64770 h 255270"/>
              <a:gd name="connsiteX5" fmla="*/ 535940 w 661670"/>
              <a:gd name="connsiteY5" fmla="*/ 3810 h 255270"/>
              <a:gd name="connsiteX6" fmla="*/ 642620 w 661670"/>
              <a:gd name="connsiteY6" fmla="*/ 41910 h 255270"/>
              <a:gd name="connsiteX7" fmla="*/ 650240 w 661670"/>
              <a:gd name="connsiteY7" fmla="*/ 156210 h 255270"/>
              <a:gd name="connsiteX8" fmla="*/ 612140 w 661670"/>
              <a:gd name="connsiteY8" fmla="*/ 217170 h 255270"/>
              <a:gd name="connsiteX9" fmla="*/ 551180 w 661670"/>
              <a:gd name="connsiteY9" fmla="*/ 224790 h 255270"/>
              <a:gd name="connsiteX10" fmla="*/ 406400 w 661670"/>
              <a:gd name="connsiteY10" fmla="*/ 209550 h 255270"/>
              <a:gd name="connsiteX11" fmla="*/ 231140 w 661670"/>
              <a:gd name="connsiteY11" fmla="*/ 240030 h 255270"/>
              <a:gd name="connsiteX12" fmla="*/ 48260 w 661670"/>
              <a:gd name="connsiteY12" fmla="*/ 232410 h 255270"/>
              <a:gd name="connsiteX13" fmla="*/ 2540 w 661670"/>
              <a:gd name="connsiteY13" fmla="*/ 102870 h 255270"/>
              <a:gd name="connsiteX14" fmla="*/ 33020 w 661670"/>
              <a:gd name="connsiteY14" fmla="*/ 19050 h 255270"/>
              <a:gd name="connsiteX15" fmla="*/ 109220 w 661670"/>
              <a:gd name="connsiteY15" fmla="*/ 34290 h 25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1670" h="255270">
                <a:moveTo>
                  <a:pt x="109220" y="34290"/>
                </a:moveTo>
                <a:cubicBezTo>
                  <a:pt x="143510" y="43180"/>
                  <a:pt x="209550" y="63500"/>
                  <a:pt x="238760" y="72390"/>
                </a:cubicBezTo>
                <a:cubicBezTo>
                  <a:pt x="267970" y="81280"/>
                  <a:pt x="269240" y="85090"/>
                  <a:pt x="284480" y="87630"/>
                </a:cubicBezTo>
                <a:cubicBezTo>
                  <a:pt x="299720" y="90170"/>
                  <a:pt x="308610" y="91440"/>
                  <a:pt x="330200" y="87630"/>
                </a:cubicBezTo>
                <a:cubicBezTo>
                  <a:pt x="351790" y="83820"/>
                  <a:pt x="379730" y="78740"/>
                  <a:pt x="414020" y="64770"/>
                </a:cubicBezTo>
                <a:cubicBezTo>
                  <a:pt x="448310" y="50800"/>
                  <a:pt x="497840" y="7620"/>
                  <a:pt x="535940" y="3810"/>
                </a:cubicBezTo>
                <a:cubicBezTo>
                  <a:pt x="574040" y="0"/>
                  <a:pt x="623570" y="16510"/>
                  <a:pt x="642620" y="41910"/>
                </a:cubicBezTo>
                <a:cubicBezTo>
                  <a:pt x="661670" y="67310"/>
                  <a:pt x="655320" y="127000"/>
                  <a:pt x="650240" y="156210"/>
                </a:cubicBezTo>
                <a:cubicBezTo>
                  <a:pt x="645160" y="185420"/>
                  <a:pt x="628650" y="205740"/>
                  <a:pt x="612140" y="217170"/>
                </a:cubicBezTo>
                <a:cubicBezTo>
                  <a:pt x="595630" y="228600"/>
                  <a:pt x="585470" y="226060"/>
                  <a:pt x="551180" y="224790"/>
                </a:cubicBezTo>
                <a:cubicBezTo>
                  <a:pt x="516890" y="223520"/>
                  <a:pt x="459740" y="207010"/>
                  <a:pt x="406400" y="209550"/>
                </a:cubicBezTo>
                <a:cubicBezTo>
                  <a:pt x="353060" y="212090"/>
                  <a:pt x="290830" y="236220"/>
                  <a:pt x="231140" y="240030"/>
                </a:cubicBezTo>
                <a:cubicBezTo>
                  <a:pt x="171450" y="243840"/>
                  <a:pt x="86360" y="255270"/>
                  <a:pt x="48260" y="232410"/>
                </a:cubicBezTo>
                <a:cubicBezTo>
                  <a:pt x="10160" y="209550"/>
                  <a:pt x="5080" y="138430"/>
                  <a:pt x="2540" y="102870"/>
                </a:cubicBezTo>
                <a:cubicBezTo>
                  <a:pt x="0" y="67310"/>
                  <a:pt x="13970" y="30480"/>
                  <a:pt x="33020" y="19050"/>
                </a:cubicBezTo>
                <a:cubicBezTo>
                  <a:pt x="52070" y="7620"/>
                  <a:pt x="74930" y="25400"/>
                  <a:pt x="109220" y="34290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flipV="1">
            <a:off x="13229426" y="7011167"/>
            <a:ext cx="424183" cy="255328"/>
          </a:xfrm>
          <a:custGeom>
            <a:avLst/>
            <a:gdLst>
              <a:gd name="connsiteX0" fmla="*/ 109220 w 661670"/>
              <a:gd name="connsiteY0" fmla="*/ 34290 h 255270"/>
              <a:gd name="connsiteX1" fmla="*/ 238760 w 661670"/>
              <a:gd name="connsiteY1" fmla="*/ 72390 h 255270"/>
              <a:gd name="connsiteX2" fmla="*/ 284480 w 661670"/>
              <a:gd name="connsiteY2" fmla="*/ 87630 h 255270"/>
              <a:gd name="connsiteX3" fmla="*/ 330200 w 661670"/>
              <a:gd name="connsiteY3" fmla="*/ 87630 h 255270"/>
              <a:gd name="connsiteX4" fmla="*/ 414020 w 661670"/>
              <a:gd name="connsiteY4" fmla="*/ 64770 h 255270"/>
              <a:gd name="connsiteX5" fmla="*/ 535940 w 661670"/>
              <a:gd name="connsiteY5" fmla="*/ 3810 h 255270"/>
              <a:gd name="connsiteX6" fmla="*/ 642620 w 661670"/>
              <a:gd name="connsiteY6" fmla="*/ 41910 h 255270"/>
              <a:gd name="connsiteX7" fmla="*/ 650240 w 661670"/>
              <a:gd name="connsiteY7" fmla="*/ 156210 h 255270"/>
              <a:gd name="connsiteX8" fmla="*/ 612140 w 661670"/>
              <a:gd name="connsiteY8" fmla="*/ 217170 h 255270"/>
              <a:gd name="connsiteX9" fmla="*/ 551180 w 661670"/>
              <a:gd name="connsiteY9" fmla="*/ 224790 h 255270"/>
              <a:gd name="connsiteX10" fmla="*/ 406400 w 661670"/>
              <a:gd name="connsiteY10" fmla="*/ 209550 h 255270"/>
              <a:gd name="connsiteX11" fmla="*/ 231140 w 661670"/>
              <a:gd name="connsiteY11" fmla="*/ 240030 h 255270"/>
              <a:gd name="connsiteX12" fmla="*/ 48260 w 661670"/>
              <a:gd name="connsiteY12" fmla="*/ 232410 h 255270"/>
              <a:gd name="connsiteX13" fmla="*/ 2540 w 661670"/>
              <a:gd name="connsiteY13" fmla="*/ 102870 h 255270"/>
              <a:gd name="connsiteX14" fmla="*/ 33020 w 661670"/>
              <a:gd name="connsiteY14" fmla="*/ 19050 h 255270"/>
              <a:gd name="connsiteX15" fmla="*/ 109220 w 661670"/>
              <a:gd name="connsiteY15" fmla="*/ 34290 h 25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1670" h="255270">
                <a:moveTo>
                  <a:pt x="109220" y="34290"/>
                </a:moveTo>
                <a:cubicBezTo>
                  <a:pt x="143510" y="43180"/>
                  <a:pt x="209550" y="63500"/>
                  <a:pt x="238760" y="72390"/>
                </a:cubicBezTo>
                <a:cubicBezTo>
                  <a:pt x="267970" y="81280"/>
                  <a:pt x="269240" y="85090"/>
                  <a:pt x="284480" y="87630"/>
                </a:cubicBezTo>
                <a:cubicBezTo>
                  <a:pt x="299720" y="90170"/>
                  <a:pt x="308610" y="91440"/>
                  <a:pt x="330200" y="87630"/>
                </a:cubicBezTo>
                <a:cubicBezTo>
                  <a:pt x="351790" y="83820"/>
                  <a:pt x="379730" y="78740"/>
                  <a:pt x="414020" y="64770"/>
                </a:cubicBezTo>
                <a:cubicBezTo>
                  <a:pt x="448310" y="50800"/>
                  <a:pt x="497840" y="7620"/>
                  <a:pt x="535940" y="3810"/>
                </a:cubicBezTo>
                <a:cubicBezTo>
                  <a:pt x="574040" y="0"/>
                  <a:pt x="623570" y="16510"/>
                  <a:pt x="642620" y="41910"/>
                </a:cubicBezTo>
                <a:cubicBezTo>
                  <a:pt x="661670" y="67310"/>
                  <a:pt x="655320" y="127000"/>
                  <a:pt x="650240" y="156210"/>
                </a:cubicBezTo>
                <a:cubicBezTo>
                  <a:pt x="645160" y="185420"/>
                  <a:pt x="628650" y="205740"/>
                  <a:pt x="612140" y="217170"/>
                </a:cubicBezTo>
                <a:cubicBezTo>
                  <a:pt x="595630" y="228600"/>
                  <a:pt x="585470" y="226060"/>
                  <a:pt x="551180" y="224790"/>
                </a:cubicBezTo>
                <a:cubicBezTo>
                  <a:pt x="516890" y="223520"/>
                  <a:pt x="459740" y="207010"/>
                  <a:pt x="406400" y="209550"/>
                </a:cubicBezTo>
                <a:cubicBezTo>
                  <a:pt x="353060" y="212090"/>
                  <a:pt x="290830" y="236220"/>
                  <a:pt x="231140" y="240030"/>
                </a:cubicBezTo>
                <a:cubicBezTo>
                  <a:pt x="171450" y="243840"/>
                  <a:pt x="86360" y="255270"/>
                  <a:pt x="48260" y="232410"/>
                </a:cubicBezTo>
                <a:cubicBezTo>
                  <a:pt x="10160" y="209550"/>
                  <a:pt x="5080" y="138430"/>
                  <a:pt x="2540" y="102870"/>
                </a:cubicBezTo>
                <a:cubicBezTo>
                  <a:pt x="0" y="67310"/>
                  <a:pt x="13970" y="30480"/>
                  <a:pt x="33020" y="19050"/>
                </a:cubicBezTo>
                <a:cubicBezTo>
                  <a:pt x="52070" y="7620"/>
                  <a:pt x="74930" y="25400"/>
                  <a:pt x="109220" y="34290"/>
                </a:cubicBezTo>
                <a:close/>
              </a:path>
            </a:pathLst>
          </a:custGeom>
          <a:solidFill>
            <a:srgbClr val="008E40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flipV="1">
            <a:off x="13223076" y="7626836"/>
            <a:ext cx="424183" cy="255328"/>
          </a:xfrm>
          <a:custGeom>
            <a:avLst/>
            <a:gdLst>
              <a:gd name="connsiteX0" fmla="*/ 109220 w 661670"/>
              <a:gd name="connsiteY0" fmla="*/ 34290 h 255270"/>
              <a:gd name="connsiteX1" fmla="*/ 238760 w 661670"/>
              <a:gd name="connsiteY1" fmla="*/ 72390 h 255270"/>
              <a:gd name="connsiteX2" fmla="*/ 284480 w 661670"/>
              <a:gd name="connsiteY2" fmla="*/ 87630 h 255270"/>
              <a:gd name="connsiteX3" fmla="*/ 330200 w 661670"/>
              <a:gd name="connsiteY3" fmla="*/ 87630 h 255270"/>
              <a:gd name="connsiteX4" fmla="*/ 414020 w 661670"/>
              <a:gd name="connsiteY4" fmla="*/ 64770 h 255270"/>
              <a:gd name="connsiteX5" fmla="*/ 535940 w 661670"/>
              <a:gd name="connsiteY5" fmla="*/ 3810 h 255270"/>
              <a:gd name="connsiteX6" fmla="*/ 642620 w 661670"/>
              <a:gd name="connsiteY6" fmla="*/ 41910 h 255270"/>
              <a:gd name="connsiteX7" fmla="*/ 650240 w 661670"/>
              <a:gd name="connsiteY7" fmla="*/ 156210 h 255270"/>
              <a:gd name="connsiteX8" fmla="*/ 612140 w 661670"/>
              <a:gd name="connsiteY8" fmla="*/ 217170 h 255270"/>
              <a:gd name="connsiteX9" fmla="*/ 551180 w 661670"/>
              <a:gd name="connsiteY9" fmla="*/ 224790 h 255270"/>
              <a:gd name="connsiteX10" fmla="*/ 406400 w 661670"/>
              <a:gd name="connsiteY10" fmla="*/ 209550 h 255270"/>
              <a:gd name="connsiteX11" fmla="*/ 231140 w 661670"/>
              <a:gd name="connsiteY11" fmla="*/ 240030 h 255270"/>
              <a:gd name="connsiteX12" fmla="*/ 48260 w 661670"/>
              <a:gd name="connsiteY12" fmla="*/ 232410 h 255270"/>
              <a:gd name="connsiteX13" fmla="*/ 2540 w 661670"/>
              <a:gd name="connsiteY13" fmla="*/ 102870 h 255270"/>
              <a:gd name="connsiteX14" fmla="*/ 33020 w 661670"/>
              <a:gd name="connsiteY14" fmla="*/ 19050 h 255270"/>
              <a:gd name="connsiteX15" fmla="*/ 109220 w 661670"/>
              <a:gd name="connsiteY15" fmla="*/ 34290 h 25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1670" h="255270">
                <a:moveTo>
                  <a:pt x="109220" y="34290"/>
                </a:moveTo>
                <a:cubicBezTo>
                  <a:pt x="143510" y="43180"/>
                  <a:pt x="209550" y="63500"/>
                  <a:pt x="238760" y="72390"/>
                </a:cubicBezTo>
                <a:cubicBezTo>
                  <a:pt x="267970" y="81280"/>
                  <a:pt x="269240" y="85090"/>
                  <a:pt x="284480" y="87630"/>
                </a:cubicBezTo>
                <a:cubicBezTo>
                  <a:pt x="299720" y="90170"/>
                  <a:pt x="308610" y="91440"/>
                  <a:pt x="330200" y="87630"/>
                </a:cubicBezTo>
                <a:cubicBezTo>
                  <a:pt x="351790" y="83820"/>
                  <a:pt x="379730" y="78740"/>
                  <a:pt x="414020" y="64770"/>
                </a:cubicBezTo>
                <a:cubicBezTo>
                  <a:pt x="448310" y="50800"/>
                  <a:pt x="497840" y="7620"/>
                  <a:pt x="535940" y="3810"/>
                </a:cubicBezTo>
                <a:cubicBezTo>
                  <a:pt x="574040" y="0"/>
                  <a:pt x="623570" y="16510"/>
                  <a:pt x="642620" y="41910"/>
                </a:cubicBezTo>
                <a:cubicBezTo>
                  <a:pt x="661670" y="67310"/>
                  <a:pt x="655320" y="127000"/>
                  <a:pt x="650240" y="156210"/>
                </a:cubicBezTo>
                <a:cubicBezTo>
                  <a:pt x="645160" y="185420"/>
                  <a:pt x="628650" y="205740"/>
                  <a:pt x="612140" y="217170"/>
                </a:cubicBezTo>
                <a:cubicBezTo>
                  <a:pt x="595630" y="228600"/>
                  <a:pt x="585470" y="226060"/>
                  <a:pt x="551180" y="224790"/>
                </a:cubicBezTo>
                <a:cubicBezTo>
                  <a:pt x="516890" y="223520"/>
                  <a:pt x="459740" y="207010"/>
                  <a:pt x="406400" y="209550"/>
                </a:cubicBezTo>
                <a:cubicBezTo>
                  <a:pt x="353060" y="212090"/>
                  <a:pt x="290830" y="236220"/>
                  <a:pt x="231140" y="240030"/>
                </a:cubicBezTo>
                <a:cubicBezTo>
                  <a:pt x="171450" y="243840"/>
                  <a:pt x="86360" y="255270"/>
                  <a:pt x="48260" y="232410"/>
                </a:cubicBezTo>
                <a:cubicBezTo>
                  <a:pt x="10160" y="209550"/>
                  <a:pt x="5080" y="138430"/>
                  <a:pt x="2540" y="102870"/>
                </a:cubicBezTo>
                <a:cubicBezTo>
                  <a:pt x="0" y="67310"/>
                  <a:pt x="13970" y="30480"/>
                  <a:pt x="33020" y="19050"/>
                </a:cubicBezTo>
                <a:cubicBezTo>
                  <a:pt x="52070" y="7620"/>
                  <a:pt x="74930" y="25400"/>
                  <a:pt x="109220" y="34290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58000">
                <a:srgbClr val="00B050"/>
              </a:gs>
            </a:gsLst>
            <a:lin ang="16200000" scaled="0"/>
          </a:gra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" descr="Geoframe PPT's - Clif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9149" r="4167" b="26657"/>
          <a:stretch>
            <a:fillRect/>
          </a:stretch>
        </p:blipFill>
        <p:spPr bwMode="auto">
          <a:xfrm>
            <a:off x="132512" y="88489"/>
            <a:ext cx="6091991" cy="169690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 bwMode="auto">
          <a:xfrm>
            <a:off x="1580312" y="147094"/>
            <a:ext cx="1699218" cy="1109379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TextBox 19"/>
          <p:cNvSpPr txBox="1">
            <a:spLocks noChangeArrowheads="1"/>
          </p:cNvSpPr>
          <p:nvPr/>
        </p:nvSpPr>
        <p:spPr bwMode="auto">
          <a:xfrm>
            <a:off x="5977921" y="5703818"/>
            <a:ext cx="1912558" cy="938719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latin typeface="Calibri" pitchFamily="34" charset="0"/>
              </a:rPr>
              <a:t>Midstates – Eunice Canal 31-1</a:t>
            </a:r>
            <a:endParaRPr lang="en-US" sz="1000" b="1" dirty="0">
              <a:latin typeface="Calibri" pitchFamily="34" charset="0"/>
            </a:endParaRPr>
          </a:p>
          <a:p>
            <a:r>
              <a:rPr lang="en-US" sz="1000" b="1" dirty="0">
                <a:latin typeface="Calibri" pitchFamily="34" charset="0"/>
              </a:rPr>
              <a:t>Report Date: </a:t>
            </a:r>
            <a:r>
              <a:rPr lang="en-US" sz="1000" dirty="0" smtClean="0">
                <a:latin typeface="Calibri" pitchFamily="34" charset="0"/>
              </a:rPr>
              <a:t>2/6/12</a:t>
            </a:r>
            <a:endParaRPr lang="en-US" sz="1000" dirty="0">
              <a:latin typeface="Calibri" pitchFamily="34" charset="0"/>
            </a:endParaRPr>
          </a:p>
          <a:p>
            <a:r>
              <a:rPr lang="en-US" sz="1000" b="1" dirty="0" smtClean="0">
                <a:latin typeface="Calibri" pitchFamily="34" charset="0"/>
              </a:rPr>
              <a:t>Status: </a:t>
            </a:r>
            <a:r>
              <a:rPr lang="en-US" sz="1000" dirty="0" smtClean="0">
                <a:latin typeface="Calibri" pitchFamily="34" charset="0"/>
              </a:rPr>
              <a:t>Drilled to 10,579</a:t>
            </a:r>
          </a:p>
          <a:p>
            <a:r>
              <a:rPr lang="en-US" sz="1000" dirty="0" smtClean="0">
                <a:latin typeface="Calibri" pitchFamily="34" charset="0"/>
              </a:rPr>
              <a:t>OPERATION SUSPENDED</a:t>
            </a:r>
            <a:endParaRPr lang="en-US" sz="1000" dirty="0">
              <a:latin typeface="Calibri" pitchFamily="34" charset="0"/>
            </a:endParaRPr>
          </a:p>
          <a:p>
            <a:r>
              <a:rPr lang="en-US" sz="1000" b="1" dirty="0" smtClean="0">
                <a:latin typeface="Calibri" pitchFamily="34" charset="0"/>
              </a:rPr>
              <a:t>PTD</a:t>
            </a:r>
            <a:r>
              <a:rPr lang="en-US" sz="1000" b="1" dirty="0">
                <a:latin typeface="Calibri" pitchFamily="34" charset="0"/>
              </a:rPr>
              <a:t>: </a:t>
            </a:r>
            <a:r>
              <a:rPr lang="en-US" sz="1000" dirty="0" smtClean="0">
                <a:latin typeface="Calibri" pitchFamily="34" charset="0"/>
              </a:rPr>
              <a:t> 11,400</a:t>
            </a:r>
          </a:p>
          <a:p>
            <a:r>
              <a:rPr lang="en-US" sz="500" dirty="0" smtClean="0"/>
              <a:t>17039202340000</a:t>
            </a:r>
            <a:endParaRPr lang="en-US" sz="500" dirty="0"/>
          </a:p>
        </p:txBody>
      </p:sp>
      <p:cxnSp>
        <p:nvCxnSpPr>
          <p:cNvPr id="56" name="Straight Arrow Connector 55"/>
          <p:cNvCxnSpPr>
            <a:stCxn id="57" idx="2"/>
          </p:cNvCxnSpPr>
          <p:nvPr/>
        </p:nvCxnSpPr>
        <p:spPr>
          <a:xfrm>
            <a:off x="876632" y="6794033"/>
            <a:ext cx="534678" cy="5910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19"/>
          <p:cNvSpPr txBox="1">
            <a:spLocks noChangeArrowheads="1"/>
          </p:cNvSpPr>
          <p:nvPr/>
        </p:nvSpPr>
        <p:spPr bwMode="auto">
          <a:xfrm>
            <a:off x="144216" y="6009203"/>
            <a:ext cx="1464832" cy="784830"/>
          </a:xfrm>
          <a:prstGeom prst="rect">
            <a:avLst/>
          </a:prstGeom>
          <a:solidFill>
            <a:srgbClr val="EEBB0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latin typeface="+mj-lt"/>
              </a:rPr>
              <a:t>Union Gas  – O’Neal 1</a:t>
            </a:r>
            <a:endParaRPr lang="en-US" sz="1000" b="1" dirty="0">
              <a:latin typeface="+mj-lt"/>
            </a:endParaRPr>
          </a:p>
          <a:p>
            <a:r>
              <a:rPr lang="en-US" sz="1000" b="1" dirty="0">
                <a:latin typeface="Calibri" pitchFamily="34" charset="0"/>
              </a:rPr>
              <a:t>Report Date: </a:t>
            </a:r>
            <a:r>
              <a:rPr lang="en-US" sz="1000" dirty="0" smtClean="0">
                <a:latin typeface="Calibri" pitchFamily="34" charset="0"/>
              </a:rPr>
              <a:t>2/6/12</a:t>
            </a:r>
            <a:endParaRPr lang="en-US" sz="1000" dirty="0">
              <a:latin typeface="Calibri" pitchFamily="34" charset="0"/>
            </a:endParaRPr>
          </a:p>
          <a:p>
            <a:r>
              <a:rPr lang="en-US" sz="1000" b="1" dirty="0" smtClean="0">
                <a:latin typeface="Calibri" pitchFamily="34" charset="0"/>
              </a:rPr>
              <a:t>Status:  </a:t>
            </a:r>
            <a:r>
              <a:rPr lang="en-US" sz="1000" dirty="0" smtClean="0">
                <a:latin typeface="Calibri" pitchFamily="34" charset="0"/>
              </a:rPr>
              <a:t>W/O Test</a:t>
            </a:r>
            <a:endParaRPr lang="en-US" sz="1000" dirty="0">
              <a:latin typeface="Calibri" pitchFamily="34" charset="0"/>
            </a:endParaRPr>
          </a:p>
          <a:p>
            <a:r>
              <a:rPr lang="en-US" sz="1000" b="1" dirty="0" smtClean="0">
                <a:latin typeface="Calibri" pitchFamily="34" charset="0"/>
              </a:rPr>
              <a:t>PTD</a:t>
            </a:r>
            <a:r>
              <a:rPr lang="en-US" sz="1000" b="1" dirty="0">
                <a:latin typeface="Calibri" pitchFamily="34" charset="0"/>
              </a:rPr>
              <a:t>: </a:t>
            </a:r>
            <a:r>
              <a:rPr lang="en-US" sz="1000" dirty="0" smtClean="0">
                <a:latin typeface="Calibri" pitchFamily="34" charset="0"/>
              </a:rPr>
              <a:t> 7,700</a:t>
            </a:r>
          </a:p>
          <a:p>
            <a:r>
              <a:rPr lang="en-US" sz="500" dirty="0"/>
              <a:t>17003205700000</a:t>
            </a:r>
            <a:endParaRPr lang="en-US" sz="500" dirty="0">
              <a:latin typeface="Calibri" pitchFamily="34" charset="0"/>
            </a:endParaRPr>
          </a:p>
        </p:txBody>
      </p:sp>
      <p:sp>
        <p:nvSpPr>
          <p:cNvPr id="74" name="TextBox 19"/>
          <p:cNvSpPr txBox="1">
            <a:spLocks noChangeArrowheads="1"/>
          </p:cNvSpPr>
          <p:nvPr/>
        </p:nvSpPr>
        <p:spPr bwMode="auto">
          <a:xfrm>
            <a:off x="8431196" y="3840951"/>
            <a:ext cx="1970738" cy="78483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latin typeface="Calibri" pitchFamily="34" charset="0"/>
              </a:rPr>
              <a:t>Century </a:t>
            </a:r>
            <a:r>
              <a:rPr lang="en-US" sz="1000" b="1" dirty="0" err="1" smtClean="0">
                <a:latin typeface="Calibri" pitchFamily="34" charset="0"/>
              </a:rPr>
              <a:t>Exp</a:t>
            </a:r>
            <a:r>
              <a:rPr lang="en-US" sz="1000" b="1" dirty="0" smtClean="0">
                <a:latin typeface="Calibri" pitchFamily="34" charset="0"/>
              </a:rPr>
              <a:t> – Evangeline Sec Co 1</a:t>
            </a:r>
            <a:endParaRPr lang="en-US" sz="1000" b="1" dirty="0">
              <a:latin typeface="Calibri" pitchFamily="34" charset="0"/>
            </a:endParaRPr>
          </a:p>
          <a:p>
            <a:r>
              <a:rPr lang="en-US" sz="1000" b="1" dirty="0">
                <a:latin typeface="Calibri" pitchFamily="34" charset="0"/>
              </a:rPr>
              <a:t>Report Date: </a:t>
            </a:r>
            <a:r>
              <a:rPr lang="en-US" sz="1000" dirty="0" smtClean="0">
                <a:latin typeface="Calibri" pitchFamily="34" charset="0"/>
              </a:rPr>
              <a:t>2/17/12</a:t>
            </a:r>
            <a:endParaRPr lang="en-US" sz="1000" dirty="0">
              <a:latin typeface="Calibri" pitchFamily="34" charset="0"/>
            </a:endParaRPr>
          </a:p>
          <a:p>
            <a:r>
              <a:rPr lang="en-US" sz="1000" b="1" dirty="0" smtClean="0">
                <a:latin typeface="Calibri" pitchFamily="34" charset="0"/>
              </a:rPr>
              <a:t>Status: </a:t>
            </a:r>
            <a:r>
              <a:rPr lang="en-US" sz="1000" dirty="0" smtClean="0">
                <a:latin typeface="Calibri" pitchFamily="34" charset="0"/>
              </a:rPr>
              <a:t>Initial Report</a:t>
            </a:r>
            <a:endParaRPr lang="en-US" sz="1000" dirty="0">
              <a:latin typeface="Calibri" pitchFamily="34" charset="0"/>
            </a:endParaRPr>
          </a:p>
          <a:p>
            <a:r>
              <a:rPr lang="en-US" sz="1000" b="1" dirty="0" smtClean="0">
                <a:latin typeface="Calibri" pitchFamily="34" charset="0"/>
              </a:rPr>
              <a:t>PTD</a:t>
            </a:r>
            <a:r>
              <a:rPr lang="en-US" sz="1000" b="1" dirty="0">
                <a:latin typeface="Calibri" pitchFamily="34" charset="0"/>
              </a:rPr>
              <a:t>: </a:t>
            </a:r>
            <a:r>
              <a:rPr lang="en-US" sz="1000" dirty="0" smtClean="0">
                <a:latin typeface="Calibri" pitchFamily="34" charset="0"/>
              </a:rPr>
              <a:t>14,400</a:t>
            </a:r>
            <a:endParaRPr lang="en-US" sz="1000" dirty="0">
              <a:latin typeface="Calibri" pitchFamily="34" charset="0"/>
            </a:endParaRPr>
          </a:p>
          <a:p>
            <a:r>
              <a:rPr lang="en-US" sz="500" dirty="0"/>
              <a:t>17039205190000</a:t>
            </a:r>
            <a:endParaRPr lang="en-US" sz="500" dirty="0">
              <a:latin typeface="Calibri" pitchFamily="34" charset="0"/>
            </a:endParaRPr>
          </a:p>
        </p:txBody>
      </p:sp>
      <p:cxnSp>
        <p:nvCxnSpPr>
          <p:cNvPr id="75" name="Straight Arrow Connector 74"/>
          <p:cNvCxnSpPr>
            <a:stCxn id="74" idx="2"/>
            <a:endCxn id="68" idx="0"/>
          </p:cNvCxnSpPr>
          <p:nvPr/>
        </p:nvCxnSpPr>
        <p:spPr>
          <a:xfrm>
            <a:off x="9416565" y="4625781"/>
            <a:ext cx="54116" cy="32932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19"/>
          <p:cNvSpPr txBox="1">
            <a:spLocks noChangeArrowheads="1"/>
          </p:cNvSpPr>
          <p:nvPr/>
        </p:nvSpPr>
        <p:spPr bwMode="auto">
          <a:xfrm>
            <a:off x="9741069" y="6364171"/>
            <a:ext cx="1608722" cy="78483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latin typeface="Calibri" pitchFamily="34" charset="0"/>
              </a:rPr>
              <a:t>TOCE Energy – </a:t>
            </a:r>
            <a:r>
              <a:rPr lang="en-US" sz="1000" b="1" dirty="0" err="1" smtClean="0">
                <a:latin typeface="Calibri" pitchFamily="34" charset="0"/>
              </a:rPr>
              <a:t>Lavergne</a:t>
            </a:r>
            <a:r>
              <a:rPr lang="en-US" sz="1000" b="1" dirty="0" smtClean="0">
                <a:latin typeface="Calibri" pitchFamily="34" charset="0"/>
              </a:rPr>
              <a:t> 1</a:t>
            </a:r>
            <a:endParaRPr lang="en-US" sz="1000" b="1" dirty="0">
              <a:latin typeface="Calibri" pitchFamily="34" charset="0"/>
            </a:endParaRPr>
          </a:p>
          <a:p>
            <a:r>
              <a:rPr lang="en-US" sz="1000" b="1" dirty="0">
                <a:latin typeface="Calibri" pitchFamily="34" charset="0"/>
              </a:rPr>
              <a:t>Report Date: </a:t>
            </a:r>
            <a:r>
              <a:rPr lang="en-US" sz="1000" dirty="0" smtClean="0">
                <a:latin typeface="Calibri" pitchFamily="34" charset="0"/>
              </a:rPr>
              <a:t>5/10/12</a:t>
            </a:r>
            <a:endParaRPr lang="en-US" sz="1000" dirty="0">
              <a:latin typeface="Calibri" pitchFamily="34" charset="0"/>
            </a:endParaRPr>
          </a:p>
          <a:p>
            <a:r>
              <a:rPr lang="en-US" sz="1000" b="1" dirty="0" smtClean="0">
                <a:latin typeface="Calibri" pitchFamily="34" charset="0"/>
              </a:rPr>
              <a:t>Status: </a:t>
            </a:r>
            <a:r>
              <a:rPr lang="en-US" sz="1000" dirty="0" smtClean="0">
                <a:latin typeface="Calibri" pitchFamily="34" charset="0"/>
              </a:rPr>
              <a:t>W/O Test</a:t>
            </a:r>
            <a:endParaRPr lang="en-US" sz="1000" dirty="0">
              <a:latin typeface="Calibri" pitchFamily="34" charset="0"/>
            </a:endParaRPr>
          </a:p>
          <a:p>
            <a:r>
              <a:rPr lang="en-US" sz="1000" b="1" dirty="0" smtClean="0">
                <a:latin typeface="Calibri" pitchFamily="34" charset="0"/>
              </a:rPr>
              <a:t>PTD</a:t>
            </a:r>
            <a:r>
              <a:rPr lang="en-US" sz="1000" b="1" dirty="0">
                <a:latin typeface="Calibri" pitchFamily="34" charset="0"/>
              </a:rPr>
              <a:t>: </a:t>
            </a:r>
            <a:r>
              <a:rPr lang="en-US" sz="1000" dirty="0" smtClean="0">
                <a:latin typeface="Calibri" pitchFamily="34" charset="0"/>
              </a:rPr>
              <a:t>7,650</a:t>
            </a:r>
          </a:p>
          <a:p>
            <a:r>
              <a:rPr lang="en-US" sz="500" dirty="0" smtClean="0"/>
              <a:t>17039205200000</a:t>
            </a:r>
            <a:endParaRPr lang="en-US" sz="500" dirty="0"/>
          </a:p>
        </p:txBody>
      </p:sp>
      <p:cxnSp>
        <p:nvCxnSpPr>
          <p:cNvPr id="89" name="Straight Arrow Connector 88"/>
          <p:cNvCxnSpPr>
            <a:stCxn id="88" idx="3"/>
            <a:endCxn id="77" idx="2"/>
          </p:cNvCxnSpPr>
          <p:nvPr/>
        </p:nvCxnSpPr>
        <p:spPr>
          <a:xfrm flipV="1">
            <a:off x="11349791" y="6553781"/>
            <a:ext cx="299945" cy="20280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19"/>
          <p:cNvSpPr txBox="1">
            <a:spLocks noChangeArrowheads="1"/>
          </p:cNvSpPr>
          <p:nvPr/>
        </p:nvSpPr>
        <p:spPr bwMode="auto">
          <a:xfrm>
            <a:off x="11443581" y="5315006"/>
            <a:ext cx="1608722" cy="78483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latin typeface="Calibri" pitchFamily="34" charset="0"/>
              </a:rPr>
              <a:t>Midstates - R </a:t>
            </a:r>
            <a:r>
              <a:rPr lang="en-US" sz="1000" b="1" dirty="0" err="1" smtClean="0">
                <a:latin typeface="Calibri" pitchFamily="34" charset="0"/>
              </a:rPr>
              <a:t>Dougia</a:t>
            </a:r>
            <a:r>
              <a:rPr lang="en-US" sz="1000" b="1" dirty="0" smtClean="0">
                <a:latin typeface="Calibri" pitchFamily="34" charset="0"/>
              </a:rPr>
              <a:t> #6</a:t>
            </a:r>
            <a:endParaRPr lang="en-US" sz="1000" b="1" dirty="0">
              <a:latin typeface="Calibri" pitchFamily="34" charset="0"/>
            </a:endParaRPr>
          </a:p>
          <a:p>
            <a:r>
              <a:rPr lang="en-US" sz="1000" b="1" dirty="0" smtClean="0">
                <a:latin typeface="Calibri" pitchFamily="34" charset="0"/>
              </a:rPr>
              <a:t>Report </a:t>
            </a:r>
            <a:r>
              <a:rPr lang="en-US" sz="1000" b="1" dirty="0">
                <a:latin typeface="Calibri" pitchFamily="34" charset="0"/>
              </a:rPr>
              <a:t>Date: </a:t>
            </a:r>
            <a:r>
              <a:rPr lang="en-US" sz="1000" dirty="0" smtClean="0">
                <a:latin typeface="Calibri" pitchFamily="34" charset="0"/>
              </a:rPr>
              <a:t>6/4/12</a:t>
            </a:r>
            <a:endParaRPr lang="en-US" sz="1000" dirty="0">
              <a:latin typeface="Calibri" pitchFamily="34" charset="0"/>
            </a:endParaRPr>
          </a:p>
          <a:p>
            <a:r>
              <a:rPr lang="en-US" sz="1000" b="1" dirty="0" smtClean="0">
                <a:latin typeface="Calibri" pitchFamily="34" charset="0"/>
              </a:rPr>
              <a:t>Status: </a:t>
            </a:r>
            <a:r>
              <a:rPr lang="en-US" sz="1000" dirty="0" smtClean="0">
                <a:latin typeface="Calibri" pitchFamily="34" charset="0"/>
              </a:rPr>
              <a:t>W/O Test</a:t>
            </a:r>
            <a:endParaRPr lang="en-US" sz="1000" dirty="0">
              <a:latin typeface="Calibri" pitchFamily="34" charset="0"/>
            </a:endParaRPr>
          </a:p>
          <a:p>
            <a:r>
              <a:rPr lang="en-US" sz="1000" b="1" dirty="0" smtClean="0">
                <a:latin typeface="Calibri" pitchFamily="34" charset="0"/>
              </a:rPr>
              <a:t>PTD</a:t>
            </a:r>
            <a:r>
              <a:rPr lang="en-US" sz="1000" b="1" dirty="0">
                <a:latin typeface="Calibri" pitchFamily="34" charset="0"/>
              </a:rPr>
              <a:t>: </a:t>
            </a:r>
            <a:r>
              <a:rPr lang="en-US" sz="1000" dirty="0" smtClean="0">
                <a:latin typeface="Calibri" pitchFamily="34" charset="0"/>
              </a:rPr>
              <a:t>13,100</a:t>
            </a:r>
          </a:p>
          <a:p>
            <a:r>
              <a:rPr lang="en-US" sz="500" dirty="0" smtClean="0"/>
              <a:t>17039205220000</a:t>
            </a:r>
            <a:endParaRPr lang="en-US" sz="500" dirty="0"/>
          </a:p>
        </p:txBody>
      </p:sp>
      <p:cxnSp>
        <p:nvCxnSpPr>
          <p:cNvPr id="82" name="Straight Arrow Connector 81"/>
          <p:cNvCxnSpPr>
            <a:stCxn id="81" idx="1"/>
            <a:endCxn id="69" idx="0"/>
          </p:cNvCxnSpPr>
          <p:nvPr/>
        </p:nvCxnSpPr>
        <p:spPr>
          <a:xfrm flipH="1">
            <a:off x="11117083" y="5707421"/>
            <a:ext cx="326498" cy="7368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19"/>
          <p:cNvSpPr txBox="1">
            <a:spLocks noChangeArrowheads="1"/>
          </p:cNvSpPr>
          <p:nvPr/>
        </p:nvSpPr>
        <p:spPr bwMode="auto">
          <a:xfrm>
            <a:off x="13693012" y="2965762"/>
            <a:ext cx="1461714" cy="78483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err="1" smtClean="0">
                <a:latin typeface="Calibri" pitchFamily="34" charset="0"/>
              </a:rPr>
              <a:t>Hilcorp</a:t>
            </a:r>
            <a:r>
              <a:rPr lang="en-US" sz="1000" b="1" dirty="0" smtClean="0">
                <a:latin typeface="Calibri" pitchFamily="34" charset="0"/>
              </a:rPr>
              <a:t> – McDaniel 10</a:t>
            </a:r>
            <a:endParaRPr lang="en-US" sz="1000" b="1" dirty="0">
              <a:latin typeface="Calibri" pitchFamily="34" charset="0"/>
            </a:endParaRPr>
          </a:p>
          <a:p>
            <a:r>
              <a:rPr lang="en-US" sz="1000" b="1" dirty="0">
                <a:latin typeface="Calibri" pitchFamily="34" charset="0"/>
              </a:rPr>
              <a:t>Report Date: </a:t>
            </a:r>
            <a:r>
              <a:rPr lang="en-US" sz="1000" dirty="0" smtClean="0">
                <a:latin typeface="Calibri" pitchFamily="34" charset="0"/>
              </a:rPr>
              <a:t>3/26/12</a:t>
            </a:r>
            <a:endParaRPr lang="en-US" sz="1000" dirty="0">
              <a:latin typeface="Calibri" pitchFamily="34" charset="0"/>
            </a:endParaRPr>
          </a:p>
          <a:p>
            <a:r>
              <a:rPr lang="en-US" sz="1000" b="1" dirty="0" smtClean="0">
                <a:latin typeface="Calibri" pitchFamily="34" charset="0"/>
              </a:rPr>
              <a:t>Status: </a:t>
            </a:r>
            <a:r>
              <a:rPr lang="en-US" sz="1000" dirty="0" smtClean="0">
                <a:latin typeface="Calibri" pitchFamily="34" charset="0"/>
              </a:rPr>
              <a:t>W/O Test</a:t>
            </a:r>
            <a:endParaRPr lang="en-US" sz="1000" dirty="0">
              <a:latin typeface="Calibri" pitchFamily="34" charset="0"/>
            </a:endParaRPr>
          </a:p>
          <a:p>
            <a:r>
              <a:rPr lang="en-US" sz="1000" b="1" dirty="0" smtClean="0">
                <a:latin typeface="Calibri" pitchFamily="34" charset="0"/>
              </a:rPr>
              <a:t>PTD</a:t>
            </a:r>
            <a:r>
              <a:rPr lang="en-US" sz="1000" b="1" dirty="0">
                <a:latin typeface="Calibri" pitchFamily="34" charset="0"/>
              </a:rPr>
              <a:t>: </a:t>
            </a:r>
            <a:r>
              <a:rPr lang="en-US" sz="1000" dirty="0" smtClean="0">
                <a:latin typeface="Calibri" pitchFamily="34" charset="0"/>
              </a:rPr>
              <a:t> 9,760</a:t>
            </a:r>
          </a:p>
          <a:p>
            <a:r>
              <a:rPr lang="en-US" sz="500" dirty="0"/>
              <a:t>17039205230000</a:t>
            </a:r>
            <a:endParaRPr lang="en-US" sz="500" dirty="0">
              <a:latin typeface="Calibri" pitchFamily="34" charset="0"/>
            </a:endParaRPr>
          </a:p>
        </p:txBody>
      </p:sp>
      <p:sp>
        <p:nvSpPr>
          <p:cNvPr id="99" name="TextBox 19"/>
          <p:cNvSpPr txBox="1">
            <a:spLocks noChangeArrowheads="1"/>
          </p:cNvSpPr>
          <p:nvPr/>
        </p:nvSpPr>
        <p:spPr bwMode="auto">
          <a:xfrm>
            <a:off x="12420600" y="4120093"/>
            <a:ext cx="1703717" cy="78483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err="1" smtClean="0">
                <a:latin typeface="Calibri" pitchFamily="34" charset="0"/>
              </a:rPr>
              <a:t>Hilcorp</a:t>
            </a:r>
            <a:r>
              <a:rPr lang="en-US" sz="1000" b="1" dirty="0" smtClean="0">
                <a:latin typeface="Calibri" pitchFamily="34" charset="0"/>
              </a:rPr>
              <a:t> – Fontenot 2&amp;3-11</a:t>
            </a:r>
            <a:endParaRPr lang="en-US" sz="1000" b="1" dirty="0">
              <a:latin typeface="Calibri" pitchFamily="34" charset="0"/>
            </a:endParaRPr>
          </a:p>
          <a:p>
            <a:r>
              <a:rPr lang="en-US" sz="1000" b="1" dirty="0">
                <a:latin typeface="Calibri" pitchFamily="34" charset="0"/>
              </a:rPr>
              <a:t>Report Date: </a:t>
            </a:r>
            <a:r>
              <a:rPr lang="en-US" sz="1000" dirty="0" smtClean="0">
                <a:latin typeface="Calibri" pitchFamily="34" charset="0"/>
              </a:rPr>
              <a:t>4/23/12</a:t>
            </a:r>
            <a:endParaRPr lang="en-US" sz="1000" dirty="0">
              <a:latin typeface="Calibri" pitchFamily="34" charset="0"/>
            </a:endParaRPr>
          </a:p>
          <a:p>
            <a:r>
              <a:rPr lang="en-US" sz="1000" b="1" dirty="0" smtClean="0">
                <a:latin typeface="Calibri" pitchFamily="34" charset="0"/>
              </a:rPr>
              <a:t>Status: </a:t>
            </a:r>
            <a:r>
              <a:rPr lang="en-US" sz="1000" dirty="0">
                <a:latin typeface="Calibri" pitchFamily="34" charset="0"/>
              </a:rPr>
              <a:t> </a:t>
            </a:r>
            <a:r>
              <a:rPr lang="en-US" sz="1000" dirty="0" smtClean="0">
                <a:latin typeface="Calibri" pitchFamily="34" charset="0"/>
              </a:rPr>
              <a:t>W/O Test</a:t>
            </a:r>
            <a:endParaRPr lang="en-US" sz="1000" dirty="0">
              <a:latin typeface="Calibri" pitchFamily="34" charset="0"/>
            </a:endParaRPr>
          </a:p>
          <a:p>
            <a:r>
              <a:rPr lang="en-US" sz="1000" b="1" dirty="0" smtClean="0">
                <a:latin typeface="Calibri" pitchFamily="34" charset="0"/>
              </a:rPr>
              <a:t>PTD</a:t>
            </a:r>
            <a:r>
              <a:rPr lang="en-US" sz="1000" b="1" dirty="0">
                <a:latin typeface="Calibri" pitchFamily="34" charset="0"/>
              </a:rPr>
              <a:t>: </a:t>
            </a:r>
            <a:r>
              <a:rPr lang="en-US" sz="1000" dirty="0" smtClean="0">
                <a:latin typeface="Calibri" pitchFamily="34" charset="0"/>
              </a:rPr>
              <a:t> 11,625</a:t>
            </a:r>
            <a:endParaRPr lang="en-US" sz="1000" dirty="0">
              <a:latin typeface="Calibri" pitchFamily="34" charset="0"/>
            </a:endParaRPr>
          </a:p>
          <a:p>
            <a:r>
              <a:rPr lang="en-US" sz="500" dirty="0"/>
              <a:t>17039205240000</a:t>
            </a:r>
            <a:endParaRPr lang="en-US" sz="500" dirty="0">
              <a:latin typeface="Calibri" pitchFamily="34" charset="0"/>
            </a:endParaRPr>
          </a:p>
        </p:txBody>
      </p:sp>
      <p:sp>
        <p:nvSpPr>
          <p:cNvPr id="58" name="5-Point Star 57"/>
          <p:cNvSpPr/>
          <p:nvPr/>
        </p:nvSpPr>
        <p:spPr bwMode="auto">
          <a:xfrm>
            <a:off x="13369450" y="6414439"/>
            <a:ext cx="239706" cy="228098"/>
          </a:xfrm>
          <a:prstGeom prst="star5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59" name="5-Point Star 58"/>
          <p:cNvSpPr/>
          <p:nvPr/>
        </p:nvSpPr>
        <p:spPr bwMode="auto">
          <a:xfrm>
            <a:off x="14304016" y="3695717"/>
            <a:ext cx="239706" cy="228098"/>
          </a:xfrm>
          <a:prstGeom prst="star5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60" name="5-Point Star 59"/>
          <p:cNvSpPr/>
          <p:nvPr/>
        </p:nvSpPr>
        <p:spPr bwMode="auto">
          <a:xfrm>
            <a:off x="13870988" y="3811922"/>
            <a:ext cx="239706" cy="228098"/>
          </a:xfrm>
          <a:prstGeom prst="star5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67" name="5-Point Star 66"/>
          <p:cNvSpPr/>
          <p:nvPr/>
        </p:nvSpPr>
        <p:spPr bwMode="auto">
          <a:xfrm>
            <a:off x="1360494" y="7304120"/>
            <a:ext cx="239706" cy="228098"/>
          </a:xfrm>
          <a:prstGeom prst="star5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68" name="5-Point Star 67"/>
          <p:cNvSpPr/>
          <p:nvPr/>
        </p:nvSpPr>
        <p:spPr bwMode="auto">
          <a:xfrm>
            <a:off x="9350828" y="4955103"/>
            <a:ext cx="239706" cy="228098"/>
          </a:xfrm>
          <a:prstGeom prst="star5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69" name="5-Point Star 68"/>
          <p:cNvSpPr/>
          <p:nvPr/>
        </p:nvSpPr>
        <p:spPr bwMode="auto">
          <a:xfrm>
            <a:off x="10997230" y="5781105"/>
            <a:ext cx="239706" cy="228098"/>
          </a:xfrm>
          <a:prstGeom prst="star5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70" name="5-Point Star 69"/>
          <p:cNvSpPr/>
          <p:nvPr/>
        </p:nvSpPr>
        <p:spPr bwMode="auto">
          <a:xfrm>
            <a:off x="7848600" y="6607199"/>
            <a:ext cx="239706" cy="228098"/>
          </a:xfrm>
          <a:prstGeom prst="star5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77" name="5-Point Star 76"/>
          <p:cNvSpPr/>
          <p:nvPr/>
        </p:nvSpPr>
        <p:spPr bwMode="auto">
          <a:xfrm>
            <a:off x="11603956" y="6325684"/>
            <a:ext cx="239706" cy="228098"/>
          </a:xfrm>
          <a:prstGeom prst="star5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38" name="TextBox 19"/>
          <p:cNvSpPr txBox="1">
            <a:spLocks noChangeArrowheads="1"/>
          </p:cNvSpPr>
          <p:nvPr/>
        </p:nvSpPr>
        <p:spPr bwMode="auto">
          <a:xfrm>
            <a:off x="11535397" y="8329529"/>
            <a:ext cx="2575297" cy="78483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err="1" smtClean="0">
                <a:latin typeface="Calibri" pitchFamily="34" charset="0"/>
              </a:rPr>
              <a:t>Mcgowan</a:t>
            </a:r>
            <a:r>
              <a:rPr lang="en-US" sz="1000" b="1" dirty="0" smtClean="0">
                <a:latin typeface="Calibri" pitchFamily="34" charset="0"/>
              </a:rPr>
              <a:t> Working – Guillory </a:t>
            </a:r>
            <a:r>
              <a:rPr lang="en-US" sz="1000" b="1" dirty="0" err="1" smtClean="0">
                <a:latin typeface="Calibri" pitchFamily="34" charset="0"/>
              </a:rPr>
              <a:t>Younge</a:t>
            </a:r>
            <a:r>
              <a:rPr lang="en-US" sz="1000" b="1" dirty="0" smtClean="0">
                <a:latin typeface="Calibri" pitchFamily="34" charset="0"/>
              </a:rPr>
              <a:t> </a:t>
            </a:r>
            <a:r>
              <a:rPr lang="en-US" sz="1000" b="1" dirty="0" err="1" smtClean="0">
                <a:latin typeface="Calibri" pitchFamily="34" charset="0"/>
              </a:rPr>
              <a:t>etal</a:t>
            </a:r>
            <a:r>
              <a:rPr lang="en-US" sz="1000" b="1" dirty="0" smtClean="0">
                <a:latin typeface="Calibri" pitchFamily="34" charset="0"/>
              </a:rPr>
              <a:t> 1</a:t>
            </a:r>
            <a:endParaRPr lang="en-US" sz="1000" b="1" dirty="0">
              <a:latin typeface="Calibri" pitchFamily="34" charset="0"/>
            </a:endParaRPr>
          </a:p>
          <a:p>
            <a:r>
              <a:rPr lang="en-US" sz="1000" b="1" dirty="0">
                <a:latin typeface="Calibri" pitchFamily="34" charset="0"/>
              </a:rPr>
              <a:t>Report Date: </a:t>
            </a:r>
            <a:r>
              <a:rPr lang="en-US" sz="1000" dirty="0">
                <a:latin typeface="Calibri" pitchFamily="34" charset="0"/>
              </a:rPr>
              <a:t>7</a:t>
            </a:r>
            <a:r>
              <a:rPr lang="en-US" sz="1000" dirty="0" smtClean="0">
                <a:latin typeface="Calibri" pitchFamily="34" charset="0"/>
              </a:rPr>
              <a:t>/2/2012</a:t>
            </a:r>
            <a:endParaRPr lang="en-US" sz="1000" dirty="0">
              <a:latin typeface="Calibri" pitchFamily="34" charset="0"/>
            </a:endParaRPr>
          </a:p>
          <a:p>
            <a:r>
              <a:rPr lang="en-US" sz="1000" b="1" dirty="0" smtClean="0">
                <a:latin typeface="Calibri" pitchFamily="34" charset="0"/>
              </a:rPr>
              <a:t>Status: </a:t>
            </a:r>
            <a:r>
              <a:rPr lang="en-US" sz="1000" dirty="0" smtClean="0">
                <a:latin typeface="Calibri" pitchFamily="34" charset="0"/>
              </a:rPr>
              <a:t>Drilling @ 9459</a:t>
            </a:r>
            <a:endParaRPr lang="en-US" sz="1000" b="1" dirty="0" smtClean="0">
              <a:latin typeface="Calibri" pitchFamily="34" charset="0"/>
            </a:endParaRPr>
          </a:p>
          <a:p>
            <a:r>
              <a:rPr lang="en-US" sz="1000" b="1" dirty="0" smtClean="0">
                <a:latin typeface="Calibri" pitchFamily="34" charset="0"/>
              </a:rPr>
              <a:t>PTD</a:t>
            </a:r>
            <a:r>
              <a:rPr lang="en-US" sz="1000" b="1" dirty="0">
                <a:latin typeface="Calibri" pitchFamily="34" charset="0"/>
              </a:rPr>
              <a:t>: </a:t>
            </a:r>
            <a:r>
              <a:rPr lang="en-US" sz="1000" dirty="0" smtClean="0">
                <a:latin typeface="Calibri" pitchFamily="34" charset="0"/>
              </a:rPr>
              <a:t> 9350</a:t>
            </a:r>
          </a:p>
          <a:p>
            <a:r>
              <a:rPr lang="en-US" sz="500" dirty="0"/>
              <a:t>17097210800000</a:t>
            </a:r>
          </a:p>
        </p:txBody>
      </p:sp>
      <p:sp>
        <p:nvSpPr>
          <p:cNvPr id="39" name="5-Point Star 38"/>
          <p:cNvSpPr/>
          <p:nvPr/>
        </p:nvSpPr>
        <p:spPr bwMode="auto">
          <a:xfrm>
            <a:off x="12449799" y="8048458"/>
            <a:ext cx="239706" cy="228098"/>
          </a:xfrm>
          <a:prstGeom prst="star5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43" name="TextBox 22"/>
          <p:cNvSpPr txBox="1">
            <a:spLocks noChangeArrowheads="1"/>
          </p:cNvSpPr>
          <p:nvPr/>
        </p:nvSpPr>
        <p:spPr bwMode="auto">
          <a:xfrm>
            <a:off x="4135977" y="8202451"/>
            <a:ext cx="1825548" cy="78483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>
                <a:latin typeface="Calibri" pitchFamily="34" charset="0"/>
              </a:rPr>
              <a:t>Gulf </a:t>
            </a:r>
            <a:r>
              <a:rPr lang="en-US" sz="1000" b="1" dirty="0" smtClean="0">
                <a:latin typeface="Calibri" pitchFamily="34" charset="0"/>
              </a:rPr>
              <a:t>South (G064) </a:t>
            </a:r>
            <a:r>
              <a:rPr lang="en-US" sz="1000" b="1" dirty="0">
                <a:latin typeface="Calibri" pitchFamily="34" charset="0"/>
              </a:rPr>
              <a:t>– J. Bentley</a:t>
            </a:r>
          </a:p>
          <a:p>
            <a:r>
              <a:rPr lang="en-US" sz="1000" b="1" dirty="0">
                <a:latin typeface="Calibri" pitchFamily="34" charset="0"/>
              </a:rPr>
              <a:t>Report Date:</a:t>
            </a:r>
            <a:r>
              <a:rPr lang="en-US" sz="1000" dirty="0">
                <a:latin typeface="Calibri" pitchFamily="34" charset="0"/>
              </a:rPr>
              <a:t> </a:t>
            </a:r>
            <a:r>
              <a:rPr lang="en-US" sz="1000" dirty="0" smtClean="0">
                <a:latin typeface="Calibri" pitchFamily="34" charset="0"/>
              </a:rPr>
              <a:t>5/16/11</a:t>
            </a:r>
            <a:endParaRPr lang="en-US" sz="1000" b="1" dirty="0">
              <a:latin typeface="Calibri" pitchFamily="34" charset="0"/>
            </a:endParaRPr>
          </a:p>
          <a:p>
            <a:r>
              <a:rPr lang="en-US" sz="1000" b="1" dirty="0">
                <a:latin typeface="Calibri" pitchFamily="34" charset="0"/>
              </a:rPr>
              <a:t>Status:   </a:t>
            </a:r>
            <a:r>
              <a:rPr lang="en-US" sz="1000" dirty="0">
                <a:latin typeface="Calibri" pitchFamily="34" charset="0"/>
              </a:rPr>
              <a:t>W/O Test</a:t>
            </a:r>
          </a:p>
          <a:p>
            <a:r>
              <a:rPr lang="en-US" sz="1000" b="1" dirty="0" smtClean="0">
                <a:latin typeface="Calibri" pitchFamily="34" charset="0"/>
              </a:rPr>
              <a:t>PTD</a:t>
            </a:r>
            <a:r>
              <a:rPr lang="en-US" sz="1000" b="1" dirty="0">
                <a:latin typeface="Calibri" pitchFamily="34" charset="0"/>
              </a:rPr>
              <a:t>: </a:t>
            </a:r>
            <a:r>
              <a:rPr lang="en-US" sz="1000" dirty="0" smtClean="0">
                <a:latin typeface="Calibri" pitchFamily="34" charset="0"/>
              </a:rPr>
              <a:t>11,050</a:t>
            </a:r>
            <a:endParaRPr lang="en-US" sz="1000" dirty="0">
              <a:latin typeface="Calibri" pitchFamily="34" charset="0"/>
            </a:endParaRPr>
          </a:p>
          <a:p>
            <a:r>
              <a:rPr lang="en-US" sz="500" dirty="0"/>
              <a:t>17003205620000</a:t>
            </a:r>
            <a:endParaRPr lang="en-US" sz="500" dirty="0">
              <a:latin typeface="Calibri" pitchFamily="34" charset="0"/>
            </a:endParaRPr>
          </a:p>
        </p:txBody>
      </p:sp>
      <p:sp>
        <p:nvSpPr>
          <p:cNvPr id="44" name="5-Point Star 43"/>
          <p:cNvSpPr/>
          <p:nvPr/>
        </p:nvSpPr>
        <p:spPr bwMode="auto">
          <a:xfrm>
            <a:off x="5961525" y="8133478"/>
            <a:ext cx="239706" cy="228098"/>
          </a:xfrm>
          <a:prstGeom prst="star5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48" name="TextBox 19"/>
          <p:cNvSpPr txBox="1">
            <a:spLocks noChangeArrowheads="1"/>
          </p:cNvSpPr>
          <p:nvPr/>
        </p:nvSpPr>
        <p:spPr bwMode="auto">
          <a:xfrm>
            <a:off x="1411310" y="5110324"/>
            <a:ext cx="1608722" cy="78483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latin typeface="Calibri" pitchFamily="34" charset="0"/>
              </a:rPr>
              <a:t>Endeavor – RN Min 1 </a:t>
            </a:r>
            <a:endParaRPr lang="en-US" sz="1000" b="1" dirty="0">
              <a:latin typeface="Calibri" pitchFamily="34" charset="0"/>
            </a:endParaRPr>
          </a:p>
          <a:p>
            <a:r>
              <a:rPr lang="en-US" sz="1000" b="1" dirty="0" smtClean="0">
                <a:latin typeface="Calibri" pitchFamily="34" charset="0"/>
              </a:rPr>
              <a:t>Report </a:t>
            </a:r>
            <a:r>
              <a:rPr lang="en-US" sz="1000" b="1" dirty="0">
                <a:latin typeface="Calibri" pitchFamily="34" charset="0"/>
              </a:rPr>
              <a:t>Date</a:t>
            </a:r>
            <a:r>
              <a:rPr lang="en-US" sz="1000" b="1" dirty="0" smtClean="0">
                <a:latin typeface="Calibri" pitchFamily="34" charset="0"/>
              </a:rPr>
              <a:t>: </a:t>
            </a:r>
            <a:r>
              <a:rPr lang="en-US" sz="1000" dirty="0" smtClean="0">
                <a:latin typeface="Calibri" pitchFamily="34" charset="0"/>
              </a:rPr>
              <a:t>9/26/2012</a:t>
            </a:r>
            <a:endParaRPr lang="en-US" sz="1000" dirty="0">
              <a:latin typeface="Calibri" pitchFamily="34" charset="0"/>
            </a:endParaRPr>
          </a:p>
          <a:p>
            <a:r>
              <a:rPr lang="en-US" sz="1000" b="1" dirty="0" smtClean="0">
                <a:latin typeface="Calibri" pitchFamily="34" charset="0"/>
              </a:rPr>
              <a:t>Status: </a:t>
            </a:r>
            <a:r>
              <a:rPr lang="en-US" sz="1000" dirty="0" smtClean="0">
                <a:latin typeface="Calibri" pitchFamily="34" charset="0"/>
              </a:rPr>
              <a:t>Initial Report</a:t>
            </a:r>
            <a:endParaRPr lang="en-US" sz="1000" dirty="0">
              <a:latin typeface="Calibri" pitchFamily="34" charset="0"/>
            </a:endParaRPr>
          </a:p>
          <a:p>
            <a:r>
              <a:rPr lang="en-US" sz="1000" b="1" dirty="0" smtClean="0">
                <a:latin typeface="Calibri" pitchFamily="34" charset="0"/>
              </a:rPr>
              <a:t>PTD</a:t>
            </a:r>
            <a:r>
              <a:rPr lang="en-US" sz="1000" b="1" dirty="0">
                <a:latin typeface="Calibri" pitchFamily="34" charset="0"/>
              </a:rPr>
              <a:t>: </a:t>
            </a:r>
            <a:r>
              <a:rPr lang="en-US" sz="1000" dirty="0" smtClean="0">
                <a:latin typeface="Calibri" pitchFamily="34" charset="0"/>
              </a:rPr>
              <a:t>10000</a:t>
            </a:r>
          </a:p>
          <a:p>
            <a:r>
              <a:rPr lang="en-US" sz="500" dirty="0" smtClean="0">
                <a:latin typeface="Calibri" pitchFamily="34" charset="0"/>
              </a:rPr>
              <a:t>17003205760000</a:t>
            </a:r>
          </a:p>
        </p:txBody>
      </p:sp>
      <p:cxnSp>
        <p:nvCxnSpPr>
          <p:cNvPr id="49" name="Straight Arrow Connector 48"/>
          <p:cNvCxnSpPr>
            <a:stCxn id="48" idx="2"/>
            <a:endCxn id="50" idx="0"/>
          </p:cNvCxnSpPr>
          <p:nvPr/>
        </p:nvCxnSpPr>
        <p:spPr>
          <a:xfrm flipH="1">
            <a:off x="1814682" y="5895154"/>
            <a:ext cx="400989" cy="116208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5-Point Star 49"/>
          <p:cNvSpPr/>
          <p:nvPr/>
        </p:nvSpPr>
        <p:spPr bwMode="auto">
          <a:xfrm>
            <a:off x="1694829" y="7057239"/>
            <a:ext cx="239706" cy="228098"/>
          </a:xfrm>
          <a:prstGeom prst="star5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207136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r="6280"/>
          <a:stretch/>
        </p:blipFill>
        <p:spPr bwMode="auto">
          <a:xfrm>
            <a:off x="49517" y="76200"/>
            <a:ext cx="15379169" cy="9829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4495800" y="8617186"/>
            <a:ext cx="5334000" cy="1288814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 lIns="57150" tIns="28575" rIns="57150" bIns="28575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200" dirty="0" err="1" smtClean="0">
                <a:latin typeface="Calibri" pitchFamily="34" charset="0"/>
              </a:rPr>
              <a:t>Wx</a:t>
            </a:r>
            <a:r>
              <a:rPr lang="en-US" sz="3200" dirty="0" smtClean="0">
                <a:latin typeface="Calibri" pitchFamily="34" charset="0"/>
              </a:rPr>
              <a:t>: Eastern </a:t>
            </a:r>
            <a:r>
              <a:rPr lang="en-US" sz="3200" dirty="0">
                <a:latin typeface="Calibri" pitchFamily="34" charset="0"/>
              </a:rPr>
              <a:t>La </a:t>
            </a:r>
            <a:r>
              <a:rPr lang="en-US" sz="3200" dirty="0" smtClean="0">
                <a:latin typeface="Calibri" pitchFamily="34" charset="0"/>
              </a:rPr>
              <a:t>Permitting Drilling </a:t>
            </a:r>
            <a:r>
              <a:rPr lang="en-US" sz="3200" dirty="0">
                <a:latin typeface="Calibri" pitchFamily="34" charset="0"/>
              </a:rPr>
              <a:t>Activity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  <a:cs typeface="Arial" pitchFamily="34" charset="0"/>
              </a:rPr>
              <a:t>11-1-2012</a:t>
            </a:r>
            <a:endParaRPr lang="en-US" sz="1600" dirty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768219" y="6558796"/>
            <a:ext cx="3471781" cy="1785104"/>
            <a:chOff x="11615819" y="8044696"/>
            <a:chExt cx="3471781" cy="1785104"/>
          </a:xfrm>
        </p:grpSpPr>
        <p:grpSp>
          <p:nvGrpSpPr>
            <p:cNvPr id="5" name="Group 45"/>
            <p:cNvGrpSpPr/>
            <p:nvPr/>
          </p:nvGrpSpPr>
          <p:grpSpPr>
            <a:xfrm>
              <a:off x="11615819" y="8044696"/>
              <a:ext cx="3471781" cy="1785104"/>
              <a:chOff x="649989" y="8387596"/>
              <a:chExt cx="3444489" cy="1785104"/>
            </a:xfrm>
          </p:grpSpPr>
          <p:sp>
            <p:nvSpPr>
              <p:cNvPr id="10" name="TextBox 9"/>
              <p:cNvSpPr txBox="1"/>
              <p:nvPr/>
            </p:nvSpPr>
            <p:spPr bwMode="auto">
              <a:xfrm>
                <a:off x="649989" y="8387596"/>
                <a:ext cx="3444489" cy="178510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defTabSz="91285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latin typeface="+mn-lt"/>
                  </a:rPr>
                  <a:t>                            </a:t>
                </a:r>
              </a:p>
              <a:p>
                <a:pPr defTabSz="912854" fontAlgn="auto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 dirty="0">
                    <a:latin typeface="+mn-lt"/>
                  </a:rPr>
                  <a:t>                        </a:t>
                </a:r>
                <a:r>
                  <a:rPr lang="en-US" sz="1000" b="1" dirty="0" smtClean="0">
                    <a:latin typeface="+mn-lt"/>
                  </a:rPr>
                  <a:t>        </a:t>
                </a:r>
                <a:r>
                  <a:rPr lang="en-US" sz="1200" b="1" dirty="0"/>
                  <a:t>NEW </a:t>
                </a:r>
                <a:r>
                  <a:rPr lang="en-US" sz="1200" b="1" dirty="0" smtClean="0"/>
                  <a:t>Updates on Drilling Location	Drilling </a:t>
                </a:r>
                <a:r>
                  <a:rPr lang="en-US" sz="1200" b="1" dirty="0" smtClean="0">
                    <a:latin typeface="+mn-lt"/>
                  </a:rPr>
                  <a:t>Locations</a:t>
                </a:r>
              </a:p>
              <a:p>
                <a:pPr defTabSz="912854" fontAlgn="auto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 smtClean="0"/>
                  <a:t>	Oil Field	                Not Reported</a:t>
                </a:r>
              </a:p>
              <a:p>
                <a:pPr defTabSz="912854" fontAlgn="auto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 smtClean="0"/>
                  <a:t>	Gas Field	                 Oil Gas Field</a:t>
                </a:r>
                <a:endParaRPr lang="en-US" sz="1200" b="1" dirty="0"/>
              </a:p>
              <a:p>
                <a:pPr defTabSz="91285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700" b="1" dirty="0">
                  <a:latin typeface="+mn-lt"/>
                </a:endParaRPr>
              </a:p>
            </p:txBody>
          </p:sp>
          <p:sp>
            <p:nvSpPr>
              <p:cNvPr id="12" name="5-Point Star 11"/>
              <p:cNvSpPr/>
              <p:nvPr/>
            </p:nvSpPr>
            <p:spPr bwMode="auto">
              <a:xfrm>
                <a:off x="1093649" y="8534400"/>
                <a:ext cx="354795" cy="331298"/>
              </a:xfrm>
              <a:prstGeom prst="star5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285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/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11808460" y="9010650"/>
              <a:ext cx="661670" cy="255270"/>
            </a:xfrm>
            <a:custGeom>
              <a:avLst/>
              <a:gdLst>
                <a:gd name="connsiteX0" fmla="*/ 109220 w 661670"/>
                <a:gd name="connsiteY0" fmla="*/ 34290 h 255270"/>
                <a:gd name="connsiteX1" fmla="*/ 238760 w 661670"/>
                <a:gd name="connsiteY1" fmla="*/ 72390 h 255270"/>
                <a:gd name="connsiteX2" fmla="*/ 284480 w 661670"/>
                <a:gd name="connsiteY2" fmla="*/ 87630 h 255270"/>
                <a:gd name="connsiteX3" fmla="*/ 330200 w 661670"/>
                <a:gd name="connsiteY3" fmla="*/ 87630 h 255270"/>
                <a:gd name="connsiteX4" fmla="*/ 414020 w 661670"/>
                <a:gd name="connsiteY4" fmla="*/ 64770 h 255270"/>
                <a:gd name="connsiteX5" fmla="*/ 535940 w 661670"/>
                <a:gd name="connsiteY5" fmla="*/ 3810 h 255270"/>
                <a:gd name="connsiteX6" fmla="*/ 642620 w 661670"/>
                <a:gd name="connsiteY6" fmla="*/ 41910 h 255270"/>
                <a:gd name="connsiteX7" fmla="*/ 650240 w 661670"/>
                <a:gd name="connsiteY7" fmla="*/ 156210 h 255270"/>
                <a:gd name="connsiteX8" fmla="*/ 612140 w 661670"/>
                <a:gd name="connsiteY8" fmla="*/ 217170 h 255270"/>
                <a:gd name="connsiteX9" fmla="*/ 551180 w 661670"/>
                <a:gd name="connsiteY9" fmla="*/ 224790 h 255270"/>
                <a:gd name="connsiteX10" fmla="*/ 406400 w 661670"/>
                <a:gd name="connsiteY10" fmla="*/ 209550 h 255270"/>
                <a:gd name="connsiteX11" fmla="*/ 231140 w 661670"/>
                <a:gd name="connsiteY11" fmla="*/ 240030 h 255270"/>
                <a:gd name="connsiteX12" fmla="*/ 48260 w 661670"/>
                <a:gd name="connsiteY12" fmla="*/ 232410 h 255270"/>
                <a:gd name="connsiteX13" fmla="*/ 2540 w 661670"/>
                <a:gd name="connsiteY13" fmla="*/ 102870 h 255270"/>
                <a:gd name="connsiteX14" fmla="*/ 33020 w 661670"/>
                <a:gd name="connsiteY14" fmla="*/ 19050 h 255270"/>
                <a:gd name="connsiteX15" fmla="*/ 109220 w 661670"/>
                <a:gd name="connsiteY15" fmla="*/ 34290 h 25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61670" h="255270">
                  <a:moveTo>
                    <a:pt x="109220" y="34290"/>
                  </a:moveTo>
                  <a:cubicBezTo>
                    <a:pt x="143510" y="43180"/>
                    <a:pt x="209550" y="63500"/>
                    <a:pt x="238760" y="72390"/>
                  </a:cubicBezTo>
                  <a:cubicBezTo>
                    <a:pt x="267970" y="81280"/>
                    <a:pt x="269240" y="85090"/>
                    <a:pt x="284480" y="87630"/>
                  </a:cubicBezTo>
                  <a:cubicBezTo>
                    <a:pt x="299720" y="90170"/>
                    <a:pt x="308610" y="91440"/>
                    <a:pt x="330200" y="87630"/>
                  </a:cubicBezTo>
                  <a:cubicBezTo>
                    <a:pt x="351790" y="83820"/>
                    <a:pt x="379730" y="78740"/>
                    <a:pt x="414020" y="64770"/>
                  </a:cubicBezTo>
                  <a:cubicBezTo>
                    <a:pt x="448310" y="50800"/>
                    <a:pt x="497840" y="7620"/>
                    <a:pt x="535940" y="3810"/>
                  </a:cubicBezTo>
                  <a:cubicBezTo>
                    <a:pt x="574040" y="0"/>
                    <a:pt x="623570" y="16510"/>
                    <a:pt x="642620" y="41910"/>
                  </a:cubicBezTo>
                  <a:cubicBezTo>
                    <a:pt x="661670" y="67310"/>
                    <a:pt x="655320" y="127000"/>
                    <a:pt x="650240" y="156210"/>
                  </a:cubicBezTo>
                  <a:cubicBezTo>
                    <a:pt x="645160" y="185420"/>
                    <a:pt x="628650" y="205740"/>
                    <a:pt x="612140" y="217170"/>
                  </a:cubicBezTo>
                  <a:cubicBezTo>
                    <a:pt x="595630" y="228600"/>
                    <a:pt x="585470" y="226060"/>
                    <a:pt x="551180" y="224790"/>
                  </a:cubicBezTo>
                  <a:cubicBezTo>
                    <a:pt x="516890" y="223520"/>
                    <a:pt x="459740" y="207010"/>
                    <a:pt x="406400" y="209550"/>
                  </a:cubicBezTo>
                  <a:cubicBezTo>
                    <a:pt x="353060" y="212090"/>
                    <a:pt x="290830" y="236220"/>
                    <a:pt x="231140" y="240030"/>
                  </a:cubicBezTo>
                  <a:cubicBezTo>
                    <a:pt x="171450" y="243840"/>
                    <a:pt x="86360" y="255270"/>
                    <a:pt x="48260" y="232410"/>
                  </a:cubicBezTo>
                  <a:cubicBezTo>
                    <a:pt x="10160" y="209550"/>
                    <a:pt x="5080" y="138430"/>
                    <a:pt x="2540" y="102870"/>
                  </a:cubicBezTo>
                  <a:cubicBezTo>
                    <a:pt x="0" y="67310"/>
                    <a:pt x="13970" y="30480"/>
                    <a:pt x="33020" y="19050"/>
                  </a:cubicBezTo>
                  <a:cubicBezTo>
                    <a:pt x="52070" y="7620"/>
                    <a:pt x="74930" y="25400"/>
                    <a:pt x="109220" y="34290"/>
                  </a:cubicBezTo>
                  <a:close/>
                </a:path>
              </a:pathLst>
            </a:custGeom>
            <a:solidFill>
              <a:srgbClr val="00B050"/>
            </a:soli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11811000" y="9410700"/>
              <a:ext cx="661670" cy="255270"/>
            </a:xfrm>
            <a:custGeom>
              <a:avLst/>
              <a:gdLst>
                <a:gd name="connsiteX0" fmla="*/ 109220 w 661670"/>
                <a:gd name="connsiteY0" fmla="*/ 34290 h 255270"/>
                <a:gd name="connsiteX1" fmla="*/ 238760 w 661670"/>
                <a:gd name="connsiteY1" fmla="*/ 72390 h 255270"/>
                <a:gd name="connsiteX2" fmla="*/ 284480 w 661670"/>
                <a:gd name="connsiteY2" fmla="*/ 87630 h 255270"/>
                <a:gd name="connsiteX3" fmla="*/ 330200 w 661670"/>
                <a:gd name="connsiteY3" fmla="*/ 87630 h 255270"/>
                <a:gd name="connsiteX4" fmla="*/ 414020 w 661670"/>
                <a:gd name="connsiteY4" fmla="*/ 64770 h 255270"/>
                <a:gd name="connsiteX5" fmla="*/ 535940 w 661670"/>
                <a:gd name="connsiteY5" fmla="*/ 3810 h 255270"/>
                <a:gd name="connsiteX6" fmla="*/ 642620 w 661670"/>
                <a:gd name="connsiteY6" fmla="*/ 41910 h 255270"/>
                <a:gd name="connsiteX7" fmla="*/ 650240 w 661670"/>
                <a:gd name="connsiteY7" fmla="*/ 156210 h 255270"/>
                <a:gd name="connsiteX8" fmla="*/ 612140 w 661670"/>
                <a:gd name="connsiteY8" fmla="*/ 217170 h 255270"/>
                <a:gd name="connsiteX9" fmla="*/ 551180 w 661670"/>
                <a:gd name="connsiteY9" fmla="*/ 224790 h 255270"/>
                <a:gd name="connsiteX10" fmla="*/ 406400 w 661670"/>
                <a:gd name="connsiteY10" fmla="*/ 209550 h 255270"/>
                <a:gd name="connsiteX11" fmla="*/ 231140 w 661670"/>
                <a:gd name="connsiteY11" fmla="*/ 240030 h 255270"/>
                <a:gd name="connsiteX12" fmla="*/ 48260 w 661670"/>
                <a:gd name="connsiteY12" fmla="*/ 232410 h 255270"/>
                <a:gd name="connsiteX13" fmla="*/ 2540 w 661670"/>
                <a:gd name="connsiteY13" fmla="*/ 102870 h 255270"/>
                <a:gd name="connsiteX14" fmla="*/ 33020 w 661670"/>
                <a:gd name="connsiteY14" fmla="*/ 19050 h 255270"/>
                <a:gd name="connsiteX15" fmla="*/ 109220 w 661670"/>
                <a:gd name="connsiteY15" fmla="*/ 34290 h 25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61670" h="255270">
                  <a:moveTo>
                    <a:pt x="109220" y="34290"/>
                  </a:moveTo>
                  <a:cubicBezTo>
                    <a:pt x="143510" y="43180"/>
                    <a:pt x="209550" y="63500"/>
                    <a:pt x="238760" y="72390"/>
                  </a:cubicBezTo>
                  <a:cubicBezTo>
                    <a:pt x="267970" y="81280"/>
                    <a:pt x="269240" y="85090"/>
                    <a:pt x="284480" y="87630"/>
                  </a:cubicBezTo>
                  <a:cubicBezTo>
                    <a:pt x="299720" y="90170"/>
                    <a:pt x="308610" y="91440"/>
                    <a:pt x="330200" y="87630"/>
                  </a:cubicBezTo>
                  <a:cubicBezTo>
                    <a:pt x="351790" y="83820"/>
                    <a:pt x="379730" y="78740"/>
                    <a:pt x="414020" y="64770"/>
                  </a:cubicBezTo>
                  <a:cubicBezTo>
                    <a:pt x="448310" y="50800"/>
                    <a:pt x="497840" y="7620"/>
                    <a:pt x="535940" y="3810"/>
                  </a:cubicBezTo>
                  <a:cubicBezTo>
                    <a:pt x="574040" y="0"/>
                    <a:pt x="623570" y="16510"/>
                    <a:pt x="642620" y="41910"/>
                  </a:cubicBezTo>
                  <a:cubicBezTo>
                    <a:pt x="661670" y="67310"/>
                    <a:pt x="655320" y="127000"/>
                    <a:pt x="650240" y="156210"/>
                  </a:cubicBezTo>
                  <a:cubicBezTo>
                    <a:pt x="645160" y="185420"/>
                    <a:pt x="628650" y="205740"/>
                    <a:pt x="612140" y="217170"/>
                  </a:cubicBezTo>
                  <a:cubicBezTo>
                    <a:pt x="595630" y="228600"/>
                    <a:pt x="585470" y="226060"/>
                    <a:pt x="551180" y="224790"/>
                  </a:cubicBezTo>
                  <a:cubicBezTo>
                    <a:pt x="516890" y="223520"/>
                    <a:pt x="459740" y="207010"/>
                    <a:pt x="406400" y="209550"/>
                  </a:cubicBezTo>
                  <a:cubicBezTo>
                    <a:pt x="353060" y="212090"/>
                    <a:pt x="290830" y="236220"/>
                    <a:pt x="231140" y="240030"/>
                  </a:cubicBezTo>
                  <a:cubicBezTo>
                    <a:pt x="171450" y="243840"/>
                    <a:pt x="86360" y="255270"/>
                    <a:pt x="48260" y="232410"/>
                  </a:cubicBezTo>
                  <a:cubicBezTo>
                    <a:pt x="10160" y="209550"/>
                    <a:pt x="5080" y="138430"/>
                    <a:pt x="2540" y="102870"/>
                  </a:cubicBezTo>
                  <a:cubicBezTo>
                    <a:pt x="0" y="67310"/>
                    <a:pt x="13970" y="30480"/>
                    <a:pt x="33020" y="19050"/>
                  </a:cubicBezTo>
                  <a:cubicBezTo>
                    <a:pt x="52070" y="7620"/>
                    <a:pt x="74930" y="25400"/>
                    <a:pt x="109220" y="3429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13335000" y="9029700"/>
              <a:ext cx="661670" cy="255270"/>
            </a:xfrm>
            <a:custGeom>
              <a:avLst/>
              <a:gdLst>
                <a:gd name="connsiteX0" fmla="*/ 109220 w 661670"/>
                <a:gd name="connsiteY0" fmla="*/ 34290 h 255270"/>
                <a:gd name="connsiteX1" fmla="*/ 238760 w 661670"/>
                <a:gd name="connsiteY1" fmla="*/ 72390 h 255270"/>
                <a:gd name="connsiteX2" fmla="*/ 284480 w 661670"/>
                <a:gd name="connsiteY2" fmla="*/ 87630 h 255270"/>
                <a:gd name="connsiteX3" fmla="*/ 330200 w 661670"/>
                <a:gd name="connsiteY3" fmla="*/ 87630 h 255270"/>
                <a:gd name="connsiteX4" fmla="*/ 414020 w 661670"/>
                <a:gd name="connsiteY4" fmla="*/ 64770 h 255270"/>
                <a:gd name="connsiteX5" fmla="*/ 535940 w 661670"/>
                <a:gd name="connsiteY5" fmla="*/ 3810 h 255270"/>
                <a:gd name="connsiteX6" fmla="*/ 642620 w 661670"/>
                <a:gd name="connsiteY6" fmla="*/ 41910 h 255270"/>
                <a:gd name="connsiteX7" fmla="*/ 650240 w 661670"/>
                <a:gd name="connsiteY7" fmla="*/ 156210 h 255270"/>
                <a:gd name="connsiteX8" fmla="*/ 612140 w 661670"/>
                <a:gd name="connsiteY8" fmla="*/ 217170 h 255270"/>
                <a:gd name="connsiteX9" fmla="*/ 551180 w 661670"/>
                <a:gd name="connsiteY9" fmla="*/ 224790 h 255270"/>
                <a:gd name="connsiteX10" fmla="*/ 406400 w 661670"/>
                <a:gd name="connsiteY10" fmla="*/ 209550 h 255270"/>
                <a:gd name="connsiteX11" fmla="*/ 231140 w 661670"/>
                <a:gd name="connsiteY11" fmla="*/ 240030 h 255270"/>
                <a:gd name="connsiteX12" fmla="*/ 48260 w 661670"/>
                <a:gd name="connsiteY12" fmla="*/ 232410 h 255270"/>
                <a:gd name="connsiteX13" fmla="*/ 2540 w 661670"/>
                <a:gd name="connsiteY13" fmla="*/ 102870 h 255270"/>
                <a:gd name="connsiteX14" fmla="*/ 33020 w 661670"/>
                <a:gd name="connsiteY14" fmla="*/ 19050 h 255270"/>
                <a:gd name="connsiteX15" fmla="*/ 109220 w 661670"/>
                <a:gd name="connsiteY15" fmla="*/ 34290 h 25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61670" h="255270">
                  <a:moveTo>
                    <a:pt x="109220" y="34290"/>
                  </a:moveTo>
                  <a:cubicBezTo>
                    <a:pt x="143510" y="43180"/>
                    <a:pt x="209550" y="63500"/>
                    <a:pt x="238760" y="72390"/>
                  </a:cubicBezTo>
                  <a:cubicBezTo>
                    <a:pt x="267970" y="81280"/>
                    <a:pt x="269240" y="85090"/>
                    <a:pt x="284480" y="87630"/>
                  </a:cubicBezTo>
                  <a:cubicBezTo>
                    <a:pt x="299720" y="90170"/>
                    <a:pt x="308610" y="91440"/>
                    <a:pt x="330200" y="87630"/>
                  </a:cubicBezTo>
                  <a:cubicBezTo>
                    <a:pt x="351790" y="83820"/>
                    <a:pt x="379730" y="78740"/>
                    <a:pt x="414020" y="64770"/>
                  </a:cubicBezTo>
                  <a:cubicBezTo>
                    <a:pt x="448310" y="50800"/>
                    <a:pt x="497840" y="7620"/>
                    <a:pt x="535940" y="3810"/>
                  </a:cubicBezTo>
                  <a:cubicBezTo>
                    <a:pt x="574040" y="0"/>
                    <a:pt x="623570" y="16510"/>
                    <a:pt x="642620" y="41910"/>
                  </a:cubicBezTo>
                  <a:cubicBezTo>
                    <a:pt x="661670" y="67310"/>
                    <a:pt x="655320" y="127000"/>
                    <a:pt x="650240" y="156210"/>
                  </a:cubicBezTo>
                  <a:cubicBezTo>
                    <a:pt x="645160" y="185420"/>
                    <a:pt x="628650" y="205740"/>
                    <a:pt x="612140" y="217170"/>
                  </a:cubicBezTo>
                  <a:cubicBezTo>
                    <a:pt x="595630" y="228600"/>
                    <a:pt x="585470" y="226060"/>
                    <a:pt x="551180" y="224790"/>
                  </a:cubicBezTo>
                  <a:cubicBezTo>
                    <a:pt x="516890" y="223520"/>
                    <a:pt x="459740" y="207010"/>
                    <a:pt x="406400" y="209550"/>
                  </a:cubicBezTo>
                  <a:cubicBezTo>
                    <a:pt x="353060" y="212090"/>
                    <a:pt x="290830" y="236220"/>
                    <a:pt x="231140" y="240030"/>
                  </a:cubicBezTo>
                  <a:cubicBezTo>
                    <a:pt x="171450" y="243840"/>
                    <a:pt x="86360" y="255270"/>
                    <a:pt x="48260" y="232410"/>
                  </a:cubicBezTo>
                  <a:cubicBezTo>
                    <a:pt x="10160" y="209550"/>
                    <a:pt x="5080" y="138430"/>
                    <a:pt x="2540" y="102870"/>
                  </a:cubicBezTo>
                  <a:cubicBezTo>
                    <a:pt x="0" y="67310"/>
                    <a:pt x="13970" y="30480"/>
                    <a:pt x="33020" y="19050"/>
                  </a:cubicBezTo>
                  <a:cubicBezTo>
                    <a:pt x="52070" y="7620"/>
                    <a:pt x="74930" y="25400"/>
                    <a:pt x="109220" y="34290"/>
                  </a:cubicBezTo>
                  <a:close/>
                </a:path>
              </a:pathLst>
            </a:custGeom>
            <a:solidFill>
              <a:srgbClr val="008E40"/>
            </a:soli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3335000" y="9334500"/>
              <a:ext cx="661670" cy="255270"/>
            </a:xfrm>
            <a:custGeom>
              <a:avLst/>
              <a:gdLst>
                <a:gd name="connsiteX0" fmla="*/ 109220 w 661670"/>
                <a:gd name="connsiteY0" fmla="*/ 34290 h 255270"/>
                <a:gd name="connsiteX1" fmla="*/ 238760 w 661670"/>
                <a:gd name="connsiteY1" fmla="*/ 72390 h 255270"/>
                <a:gd name="connsiteX2" fmla="*/ 284480 w 661670"/>
                <a:gd name="connsiteY2" fmla="*/ 87630 h 255270"/>
                <a:gd name="connsiteX3" fmla="*/ 330200 w 661670"/>
                <a:gd name="connsiteY3" fmla="*/ 87630 h 255270"/>
                <a:gd name="connsiteX4" fmla="*/ 414020 w 661670"/>
                <a:gd name="connsiteY4" fmla="*/ 64770 h 255270"/>
                <a:gd name="connsiteX5" fmla="*/ 535940 w 661670"/>
                <a:gd name="connsiteY5" fmla="*/ 3810 h 255270"/>
                <a:gd name="connsiteX6" fmla="*/ 642620 w 661670"/>
                <a:gd name="connsiteY6" fmla="*/ 41910 h 255270"/>
                <a:gd name="connsiteX7" fmla="*/ 650240 w 661670"/>
                <a:gd name="connsiteY7" fmla="*/ 156210 h 255270"/>
                <a:gd name="connsiteX8" fmla="*/ 612140 w 661670"/>
                <a:gd name="connsiteY8" fmla="*/ 217170 h 255270"/>
                <a:gd name="connsiteX9" fmla="*/ 551180 w 661670"/>
                <a:gd name="connsiteY9" fmla="*/ 224790 h 255270"/>
                <a:gd name="connsiteX10" fmla="*/ 406400 w 661670"/>
                <a:gd name="connsiteY10" fmla="*/ 209550 h 255270"/>
                <a:gd name="connsiteX11" fmla="*/ 231140 w 661670"/>
                <a:gd name="connsiteY11" fmla="*/ 240030 h 255270"/>
                <a:gd name="connsiteX12" fmla="*/ 48260 w 661670"/>
                <a:gd name="connsiteY12" fmla="*/ 232410 h 255270"/>
                <a:gd name="connsiteX13" fmla="*/ 2540 w 661670"/>
                <a:gd name="connsiteY13" fmla="*/ 102870 h 255270"/>
                <a:gd name="connsiteX14" fmla="*/ 33020 w 661670"/>
                <a:gd name="connsiteY14" fmla="*/ 19050 h 255270"/>
                <a:gd name="connsiteX15" fmla="*/ 109220 w 661670"/>
                <a:gd name="connsiteY15" fmla="*/ 34290 h 25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61670" h="255270">
                  <a:moveTo>
                    <a:pt x="109220" y="34290"/>
                  </a:moveTo>
                  <a:cubicBezTo>
                    <a:pt x="143510" y="43180"/>
                    <a:pt x="209550" y="63500"/>
                    <a:pt x="238760" y="72390"/>
                  </a:cubicBezTo>
                  <a:cubicBezTo>
                    <a:pt x="267970" y="81280"/>
                    <a:pt x="269240" y="85090"/>
                    <a:pt x="284480" y="87630"/>
                  </a:cubicBezTo>
                  <a:cubicBezTo>
                    <a:pt x="299720" y="90170"/>
                    <a:pt x="308610" y="91440"/>
                    <a:pt x="330200" y="87630"/>
                  </a:cubicBezTo>
                  <a:cubicBezTo>
                    <a:pt x="351790" y="83820"/>
                    <a:pt x="379730" y="78740"/>
                    <a:pt x="414020" y="64770"/>
                  </a:cubicBezTo>
                  <a:cubicBezTo>
                    <a:pt x="448310" y="50800"/>
                    <a:pt x="497840" y="7620"/>
                    <a:pt x="535940" y="3810"/>
                  </a:cubicBezTo>
                  <a:cubicBezTo>
                    <a:pt x="574040" y="0"/>
                    <a:pt x="623570" y="16510"/>
                    <a:pt x="642620" y="41910"/>
                  </a:cubicBezTo>
                  <a:cubicBezTo>
                    <a:pt x="661670" y="67310"/>
                    <a:pt x="655320" y="127000"/>
                    <a:pt x="650240" y="156210"/>
                  </a:cubicBezTo>
                  <a:cubicBezTo>
                    <a:pt x="645160" y="185420"/>
                    <a:pt x="628650" y="205740"/>
                    <a:pt x="612140" y="217170"/>
                  </a:cubicBezTo>
                  <a:cubicBezTo>
                    <a:pt x="595630" y="228600"/>
                    <a:pt x="585470" y="226060"/>
                    <a:pt x="551180" y="224790"/>
                  </a:cubicBezTo>
                  <a:cubicBezTo>
                    <a:pt x="516890" y="223520"/>
                    <a:pt x="459740" y="207010"/>
                    <a:pt x="406400" y="209550"/>
                  </a:cubicBezTo>
                  <a:cubicBezTo>
                    <a:pt x="353060" y="212090"/>
                    <a:pt x="290830" y="236220"/>
                    <a:pt x="231140" y="240030"/>
                  </a:cubicBezTo>
                  <a:cubicBezTo>
                    <a:pt x="171450" y="243840"/>
                    <a:pt x="86360" y="255270"/>
                    <a:pt x="48260" y="232410"/>
                  </a:cubicBezTo>
                  <a:cubicBezTo>
                    <a:pt x="10160" y="209550"/>
                    <a:pt x="5080" y="138430"/>
                    <a:pt x="2540" y="102870"/>
                  </a:cubicBezTo>
                  <a:cubicBezTo>
                    <a:pt x="0" y="67310"/>
                    <a:pt x="13970" y="30480"/>
                    <a:pt x="33020" y="19050"/>
                  </a:cubicBezTo>
                  <a:cubicBezTo>
                    <a:pt x="52070" y="7620"/>
                    <a:pt x="74930" y="25400"/>
                    <a:pt x="109220" y="3429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58000">
                  <a:srgbClr val="00B050"/>
                </a:gs>
              </a:gsLst>
              <a:lin ang="16200000" scaled="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5-Point Star 32"/>
          <p:cNvSpPr/>
          <p:nvPr/>
        </p:nvSpPr>
        <p:spPr>
          <a:xfrm>
            <a:off x="13716000" y="342900"/>
            <a:ext cx="182880" cy="182880"/>
          </a:xfrm>
          <a:prstGeom prst="star5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TextBox 30"/>
          <p:cNvSpPr txBox="1">
            <a:spLocks noChangeArrowheads="1"/>
          </p:cNvSpPr>
          <p:nvPr/>
        </p:nvSpPr>
        <p:spPr bwMode="auto">
          <a:xfrm>
            <a:off x="13673710" y="626636"/>
            <a:ext cx="1752600" cy="75020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57150" tIns="28575" rIns="57150" bIns="28575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latin typeface="Calibri" pitchFamily="34" charset="0"/>
              </a:rPr>
              <a:t>Vaquero Energy – Mooney #1</a:t>
            </a:r>
          </a:p>
          <a:p>
            <a:r>
              <a:rPr lang="en-US" sz="1000" b="1" dirty="0" smtClean="0">
                <a:latin typeface="Calibri" pitchFamily="34" charset="0"/>
              </a:rPr>
              <a:t>Report </a:t>
            </a:r>
            <a:r>
              <a:rPr lang="en-US" sz="1000" b="1" dirty="0">
                <a:latin typeface="Calibri" pitchFamily="34" charset="0"/>
              </a:rPr>
              <a:t>Date: </a:t>
            </a:r>
            <a:r>
              <a:rPr lang="en-US" sz="1000" dirty="0" smtClean="0">
                <a:latin typeface="Calibri" pitchFamily="34" charset="0"/>
              </a:rPr>
              <a:t>11/28/11</a:t>
            </a:r>
            <a:endParaRPr lang="en-US" sz="1000" dirty="0">
              <a:latin typeface="Calibri" pitchFamily="34" charset="0"/>
            </a:endParaRPr>
          </a:p>
          <a:p>
            <a:r>
              <a:rPr lang="en-US" sz="1000" b="1" dirty="0">
                <a:latin typeface="Calibri" pitchFamily="34" charset="0"/>
              </a:rPr>
              <a:t>Status: </a:t>
            </a:r>
            <a:r>
              <a:rPr lang="en-US" sz="1000" dirty="0" smtClean="0">
                <a:latin typeface="Calibri" pitchFamily="34" charset="0"/>
              </a:rPr>
              <a:t>Drilling @ 5967</a:t>
            </a:r>
            <a:endParaRPr lang="en-US" sz="1000" b="1" dirty="0">
              <a:latin typeface="Calibri" pitchFamily="34" charset="0"/>
            </a:endParaRPr>
          </a:p>
          <a:p>
            <a:r>
              <a:rPr lang="en-US" sz="1000" b="1" dirty="0" smtClean="0">
                <a:latin typeface="Calibri" pitchFamily="34" charset="0"/>
              </a:rPr>
              <a:t>PTD</a:t>
            </a:r>
            <a:r>
              <a:rPr lang="en-US" sz="1000" b="1" dirty="0">
                <a:latin typeface="Calibri" pitchFamily="34" charset="0"/>
              </a:rPr>
              <a:t>: </a:t>
            </a:r>
            <a:r>
              <a:rPr lang="en-US" sz="1000" dirty="0" smtClean="0">
                <a:latin typeface="Calibri" pitchFamily="34" charset="0"/>
              </a:rPr>
              <a:t>10,000</a:t>
            </a:r>
          </a:p>
          <a:p>
            <a:r>
              <a:rPr lang="en-US" sz="500" dirty="0"/>
              <a:t>17125201300000</a:t>
            </a:r>
            <a:endParaRPr lang="en-US" sz="500" dirty="0">
              <a:latin typeface="Calibri" pitchFamily="34" charset="0"/>
            </a:endParaRPr>
          </a:p>
        </p:txBody>
      </p:sp>
      <p:pic>
        <p:nvPicPr>
          <p:cNvPr id="36" name="Picture 12" descr="Geoframe PPT's - Clif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9149" r="4167" b="26657"/>
          <a:stretch>
            <a:fillRect/>
          </a:stretch>
        </p:blipFill>
        <p:spPr bwMode="auto">
          <a:xfrm>
            <a:off x="9814064" y="8379142"/>
            <a:ext cx="5425936" cy="152685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 bwMode="auto">
          <a:xfrm>
            <a:off x="12885639" y="8405812"/>
            <a:ext cx="1926156" cy="1222375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923052" y="1952409"/>
            <a:ext cx="182880" cy="182880"/>
          </a:xfrm>
          <a:prstGeom prst="star5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TextBox 41"/>
          <p:cNvSpPr txBox="1">
            <a:spLocks noChangeArrowheads="1"/>
          </p:cNvSpPr>
          <p:nvPr/>
        </p:nvSpPr>
        <p:spPr bwMode="auto">
          <a:xfrm>
            <a:off x="1676819" y="1615778"/>
            <a:ext cx="1447800" cy="75020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57150" tIns="28575" rIns="57150" bIns="28575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latin typeface="Calibri" pitchFamily="34" charset="0"/>
              </a:rPr>
              <a:t>Vaquero Res – Rapier 1</a:t>
            </a:r>
            <a:endParaRPr lang="en-US" sz="1000" b="1" dirty="0">
              <a:latin typeface="Calibri" pitchFamily="34" charset="0"/>
            </a:endParaRPr>
          </a:p>
          <a:p>
            <a:r>
              <a:rPr lang="en-US" sz="1000" b="1" dirty="0">
                <a:latin typeface="Calibri" pitchFamily="34" charset="0"/>
              </a:rPr>
              <a:t>Report Date:</a:t>
            </a:r>
            <a:r>
              <a:rPr lang="en-US" sz="1000" dirty="0">
                <a:latin typeface="Calibri" pitchFamily="34" charset="0"/>
              </a:rPr>
              <a:t> </a:t>
            </a:r>
            <a:r>
              <a:rPr lang="en-US" sz="1000" dirty="0" smtClean="0">
                <a:latin typeface="Calibri" pitchFamily="34" charset="0"/>
              </a:rPr>
              <a:t>12/27/11</a:t>
            </a:r>
            <a:endParaRPr lang="en-US" sz="1000" b="1" dirty="0">
              <a:latin typeface="Calibri" pitchFamily="34" charset="0"/>
            </a:endParaRPr>
          </a:p>
          <a:p>
            <a:r>
              <a:rPr lang="en-US" sz="1000" b="1" dirty="0">
                <a:latin typeface="Calibri" pitchFamily="34" charset="0"/>
              </a:rPr>
              <a:t>Status:  </a:t>
            </a:r>
            <a:r>
              <a:rPr lang="en-US" sz="1000" dirty="0" smtClean="0">
                <a:latin typeface="Calibri" pitchFamily="34" charset="0"/>
              </a:rPr>
              <a:t>Drilling @ 9,984</a:t>
            </a:r>
            <a:endParaRPr lang="en-US" sz="1000" dirty="0">
              <a:latin typeface="Calibri" pitchFamily="34" charset="0"/>
            </a:endParaRPr>
          </a:p>
          <a:p>
            <a:r>
              <a:rPr lang="en-US" sz="1000" b="1" dirty="0" smtClean="0">
                <a:latin typeface="Calibri" pitchFamily="34" charset="0"/>
              </a:rPr>
              <a:t>PTD</a:t>
            </a:r>
            <a:r>
              <a:rPr lang="en-US" sz="1000" b="1" dirty="0">
                <a:latin typeface="Calibri" pitchFamily="34" charset="0"/>
              </a:rPr>
              <a:t>: </a:t>
            </a:r>
            <a:r>
              <a:rPr lang="en-US" sz="1000" dirty="0" smtClean="0">
                <a:latin typeface="Calibri" pitchFamily="34" charset="0"/>
              </a:rPr>
              <a:t>9990</a:t>
            </a:r>
          </a:p>
          <a:p>
            <a:r>
              <a:rPr lang="en-US" sz="500" dirty="0"/>
              <a:t>17037201550000</a:t>
            </a:r>
            <a:endParaRPr lang="en-US" sz="500" dirty="0">
              <a:latin typeface="Calibri" pitchFamily="34" charset="0"/>
            </a:endParaRPr>
          </a:p>
        </p:txBody>
      </p:sp>
      <p:cxnSp>
        <p:nvCxnSpPr>
          <p:cNvPr id="47" name="Straight Arrow Connector 46"/>
          <p:cNvCxnSpPr>
            <a:stCxn id="46" idx="1"/>
            <a:endCxn id="42" idx="4"/>
          </p:cNvCxnSpPr>
          <p:nvPr/>
        </p:nvCxnSpPr>
        <p:spPr>
          <a:xfrm flipH="1">
            <a:off x="1105932" y="1990881"/>
            <a:ext cx="570887" cy="3138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5-Point Star 72"/>
          <p:cNvSpPr/>
          <p:nvPr/>
        </p:nvSpPr>
        <p:spPr>
          <a:xfrm>
            <a:off x="8480198" y="5257800"/>
            <a:ext cx="182880" cy="182880"/>
          </a:xfrm>
          <a:prstGeom prst="star5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5992415" y="4507595"/>
            <a:ext cx="1746686" cy="75020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57150" tIns="28575" rIns="57150" bIns="28575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err="1">
                <a:latin typeface="Calibri" pitchFamily="34" charset="0"/>
              </a:rPr>
              <a:t>Neumin</a:t>
            </a:r>
            <a:r>
              <a:rPr lang="en-US" sz="1000" b="1" dirty="0">
                <a:latin typeface="Calibri" pitchFamily="34" charset="0"/>
              </a:rPr>
              <a:t> Prod – </a:t>
            </a:r>
            <a:r>
              <a:rPr lang="en-US" sz="1000" b="1" dirty="0" smtClean="0">
                <a:latin typeface="Calibri" pitchFamily="34" charset="0"/>
              </a:rPr>
              <a:t>Kimball </a:t>
            </a:r>
            <a:r>
              <a:rPr lang="en-US" sz="1000" b="1" dirty="0" err="1" smtClean="0">
                <a:latin typeface="Calibri" pitchFamily="34" charset="0"/>
              </a:rPr>
              <a:t>Jr</a:t>
            </a:r>
            <a:r>
              <a:rPr lang="en-US" sz="1000" b="1" dirty="0" smtClean="0">
                <a:latin typeface="Calibri" pitchFamily="34" charset="0"/>
              </a:rPr>
              <a:t> 31-1</a:t>
            </a:r>
            <a:endParaRPr lang="en-US" sz="1000" b="1" dirty="0">
              <a:latin typeface="Calibri" pitchFamily="34" charset="0"/>
            </a:endParaRPr>
          </a:p>
          <a:p>
            <a:r>
              <a:rPr lang="en-US" sz="1000" b="1" dirty="0">
                <a:latin typeface="Calibri" pitchFamily="34" charset="0"/>
              </a:rPr>
              <a:t>Report Date:</a:t>
            </a:r>
            <a:r>
              <a:rPr lang="en-US" sz="1000" dirty="0">
                <a:latin typeface="Calibri" pitchFamily="34" charset="0"/>
              </a:rPr>
              <a:t> </a:t>
            </a:r>
            <a:r>
              <a:rPr lang="en-US" sz="1000" dirty="0" smtClean="0">
                <a:latin typeface="Calibri" pitchFamily="34" charset="0"/>
              </a:rPr>
              <a:t>1/26/12</a:t>
            </a:r>
            <a:endParaRPr lang="en-US" sz="1000" b="1" dirty="0">
              <a:latin typeface="Calibri" pitchFamily="34" charset="0"/>
            </a:endParaRPr>
          </a:p>
          <a:p>
            <a:r>
              <a:rPr lang="en-US" sz="1000" b="1" dirty="0">
                <a:latin typeface="Calibri" pitchFamily="34" charset="0"/>
              </a:rPr>
              <a:t>Status</a:t>
            </a:r>
            <a:r>
              <a:rPr lang="en-US" sz="1000" b="1" dirty="0" smtClean="0">
                <a:latin typeface="Calibri" pitchFamily="34" charset="0"/>
              </a:rPr>
              <a:t>: </a:t>
            </a:r>
            <a:r>
              <a:rPr lang="en-US" sz="1000" dirty="0" smtClean="0">
                <a:latin typeface="Calibri" pitchFamily="34" charset="0"/>
              </a:rPr>
              <a:t>Initial Report</a:t>
            </a:r>
            <a:endParaRPr lang="en-US" sz="1000" dirty="0">
              <a:latin typeface="Calibri" pitchFamily="34" charset="0"/>
            </a:endParaRPr>
          </a:p>
          <a:p>
            <a:r>
              <a:rPr lang="en-US" sz="1000" b="1" dirty="0" smtClean="0">
                <a:latin typeface="Calibri" pitchFamily="34" charset="0"/>
              </a:rPr>
              <a:t>PTD</a:t>
            </a:r>
            <a:r>
              <a:rPr lang="en-US" sz="1000" b="1" dirty="0">
                <a:latin typeface="Calibri" pitchFamily="34" charset="0"/>
              </a:rPr>
              <a:t>: </a:t>
            </a:r>
            <a:r>
              <a:rPr lang="en-US" sz="1000" dirty="0" smtClean="0">
                <a:latin typeface="Calibri" pitchFamily="34" charset="0"/>
              </a:rPr>
              <a:t>  11,800 </a:t>
            </a:r>
          </a:p>
          <a:p>
            <a:r>
              <a:rPr lang="en-US" sz="500" dirty="0"/>
              <a:t>17077260900000</a:t>
            </a:r>
            <a:endParaRPr lang="en-US" sz="500" dirty="0">
              <a:latin typeface="Calibri" pitchFamily="34" charset="0"/>
            </a:endParaRPr>
          </a:p>
        </p:txBody>
      </p:sp>
      <p:cxnSp>
        <p:nvCxnSpPr>
          <p:cNvPr id="75" name="Straight Arrow Connector 74"/>
          <p:cNvCxnSpPr>
            <a:stCxn id="74" idx="3"/>
            <a:endCxn id="73" idx="1"/>
          </p:cNvCxnSpPr>
          <p:nvPr/>
        </p:nvCxnSpPr>
        <p:spPr>
          <a:xfrm>
            <a:off x="7739101" y="4882698"/>
            <a:ext cx="741097" cy="44495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5-Point Star 75"/>
          <p:cNvSpPr/>
          <p:nvPr/>
        </p:nvSpPr>
        <p:spPr bwMode="auto">
          <a:xfrm>
            <a:off x="11721374" y="4033463"/>
            <a:ext cx="182880" cy="182880"/>
          </a:xfrm>
          <a:prstGeom prst="star5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78" name="TextBox 86"/>
          <p:cNvSpPr txBox="1">
            <a:spLocks noChangeArrowheads="1"/>
          </p:cNvSpPr>
          <p:nvPr/>
        </p:nvSpPr>
        <p:spPr bwMode="auto">
          <a:xfrm>
            <a:off x="11191075" y="2924510"/>
            <a:ext cx="1794856" cy="75020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57150" tIns="28575" rIns="57150" bIns="28575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latin typeface="Calibri" pitchFamily="34" charset="0"/>
              </a:rPr>
              <a:t>New Century –  Decker Farms 1</a:t>
            </a:r>
            <a:endParaRPr lang="en-US" sz="1000" b="1" dirty="0">
              <a:latin typeface="Calibri" pitchFamily="34" charset="0"/>
            </a:endParaRPr>
          </a:p>
          <a:p>
            <a:r>
              <a:rPr lang="en-US" sz="1000" b="1" dirty="0">
                <a:latin typeface="Calibri" pitchFamily="34" charset="0"/>
              </a:rPr>
              <a:t>Report Date:</a:t>
            </a:r>
            <a:r>
              <a:rPr lang="en-US" sz="1000" dirty="0">
                <a:latin typeface="Calibri" pitchFamily="34" charset="0"/>
              </a:rPr>
              <a:t> </a:t>
            </a:r>
            <a:r>
              <a:rPr lang="en-US" sz="1000" dirty="0" smtClean="0">
                <a:latin typeface="Calibri" pitchFamily="34" charset="0"/>
              </a:rPr>
              <a:t>5/18/12</a:t>
            </a:r>
            <a:endParaRPr lang="en-US" sz="1000" b="1" dirty="0">
              <a:latin typeface="Calibri" pitchFamily="34" charset="0"/>
            </a:endParaRPr>
          </a:p>
          <a:p>
            <a:r>
              <a:rPr lang="en-US" sz="1000" b="1" dirty="0">
                <a:latin typeface="Calibri" pitchFamily="34" charset="0"/>
              </a:rPr>
              <a:t>Status: </a:t>
            </a:r>
            <a:r>
              <a:rPr lang="en-US" sz="1000" dirty="0" smtClean="0">
                <a:latin typeface="Calibri" pitchFamily="34" charset="0"/>
              </a:rPr>
              <a:t>W/O Test</a:t>
            </a:r>
            <a:endParaRPr lang="en-US" sz="1000" dirty="0">
              <a:latin typeface="Calibri" pitchFamily="34" charset="0"/>
            </a:endParaRPr>
          </a:p>
          <a:p>
            <a:r>
              <a:rPr lang="en-US" sz="1000" b="1" dirty="0" smtClean="0">
                <a:latin typeface="Calibri" pitchFamily="34" charset="0"/>
              </a:rPr>
              <a:t>PTD:   </a:t>
            </a:r>
            <a:r>
              <a:rPr lang="en-US" sz="1000" dirty="0" smtClean="0">
                <a:latin typeface="Calibri" pitchFamily="34" charset="0"/>
              </a:rPr>
              <a:t>10,500</a:t>
            </a:r>
          </a:p>
          <a:p>
            <a:r>
              <a:rPr lang="en-US" sz="500" dirty="0"/>
              <a:t>17033203020000</a:t>
            </a:r>
            <a:endParaRPr lang="en-US" sz="500" dirty="0">
              <a:latin typeface="Calibri" pitchFamily="34" charset="0"/>
            </a:endParaRPr>
          </a:p>
        </p:txBody>
      </p:sp>
      <p:cxnSp>
        <p:nvCxnSpPr>
          <p:cNvPr id="80" name="Straight Arrow Connector 79"/>
          <p:cNvCxnSpPr>
            <a:stCxn id="78" idx="2"/>
            <a:endCxn id="76" idx="0"/>
          </p:cNvCxnSpPr>
          <p:nvPr/>
        </p:nvCxnSpPr>
        <p:spPr>
          <a:xfrm flipH="1">
            <a:off x="11812814" y="3674715"/>
            <a:ext cx="275689" cy="35874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5-Point Star 80"/>
          <p:cNvSpPr/>
          <p:nvPr/>
        </p:nvSpPr>
        <p:spPr bwMode="auto">
          <a:xfrm>
            <a:off x="8983325" y="250677"/>
            <a:ext cx="182880" cy="182880"/>
          </a:xfrm>
          <a:prstGeom prst="star5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82" name="TextBox 86"/>
          <p:cNvSpPr txBox="1">
            <a:spLocks noChangeArrowheads="1"/>
          </p:cNvSpPr>
          <p:nvPr/>
        </p:nvSpPr>
        <p:spPr bwMode="auto">
          <a:xfrm>
            <a:off x="8728516" y="673085"/>
            <a:ext cx="1766396" cy="75020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57150" tIns="28575" rIns="57150" bIns="28575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latin typeface="Calibri" pitchFamily="34" charset="0"/>
              </a:rPr>
              <a:t>Devon –  Murphy 63H-1</a:t>
            </a:r>
            <a:endParaRPr lang="en-US" sz="1000" b="1" dirty="0">
              <a:latin typeface="Calibri" pitchFamily="34" charset="0"/>
            </a:endParaRPr>
          </a:p>
          <a:p>
            <a:r>
              <a:rPr lang="en-US" sz="1000" b="1" dirty="0">
                <a:latin typeface="Calibri" pitchFamily="34" charset="0"/>
              </a:rPr>
              <a:t>Report Date:</a:t>
            </a:r>
            <a:r>
              <a:rPr lang="en-US" sz="1000" dirty="0">
                <a:latin typeface="Calibri" pitchFamily="34" charset="0"/>
              </a:rPr>
              <a:t> </a:t>
            </a:r>
            <a:r>
              <a:rPr lang="en-US" sz="1000" dirty="0" smtClean="0">
                <a:latin typeface="Calibri" pitchFamily="34" charset="0"/>
              </a:rPr>
              <a:t>7/9/2012</a:t>
            </a:r>
            <a:endParaRPr lang="en-US" sz="1000" b="1" dirty="0">
              <a:latin typeface="Calibri" pitchFamily="34" charset="0"/>
            </a:endParaRPr>
          </a:p>
          <a:p>
            <a:r>
              <a:rPr lang="en-US" sz="1000" b="1" dirty="0">
                <a:latin typeface="Calibri" pitchFamily="34" charset="0"/>
              </a:rPr>
              <a:t>Status: </a:t>
            </a:r>
            <a:r>
              <a:rPr lang="en-US" sz="1000" dirty="0" smtClean="0">
                <a:latin typeface="Calibri" pitchFamily="34" charset="0"/>
              </a:rPr>
              <a:t>W/O Test</a:t>
            </a:r>
          </a:p>
          <a:p>
            <a:r>
              <a:rPr lang="en-US" sz="1000" b="1" dirty="0" smtClean="0">
                <a:latin typeface="Calibri" pitchFamily="34" charset="0"/>
              </a:rPr>
              <a:t>PTD: </a:t>
            </a:r>
            <a:r>
              <a:rPr lang="en-US" sz="1000" dirty="0" smtClean="0">
                <a:latin typeface="Calibri" pitchFamily="34" charset="0"/>
              </a:rPr>
              <a:t>TMS</a:t>
            </a:r>
            <a:r>
              <a:rPr lang="en-US" sz="1000" b="1" dirty="0" smtClean="0">
                <a:latin typeface="Calibri" pitchFamily="34" charset="0"/>
              </a:rPr>
              <a:t>/ </a:t>
            </a:r>
            <a:r>
              <a:rPr lang="en-US" sz="1000" dirty="0" smtClean="0">
                <a:latin typeface="Calibri" pitchFamily="34" charset="0"/>
              </a:rPr>
              <a:t>V- 14200 H-19200</a:t>
            </a:r>
          </a:p>
          <a:p>
            <a:r>
              <a:rPr lang="en-US" sz="500" dirty="0"/>
              <a:t>17125201310000</a:t>
            </a:r>
            <a:endParaRPr lang="en-US" sz="500" dirty="0">
              <a:latin typeface="Calibri" pitchFamily="34" charset="0"/>
            </a:endParaRPr>
          </a:p>
        </p:txBody>
      </p:sp>
      <p:cxnSp>
        <p:nvCxnSpPr>
          <p:cNvPr id="83" name="Straight Arrow Connector 82"/>
          <p:cNvCxnSpPr>
            <a:stCxn id="82" idx="0"/>
            <a:endCxn id="81" idx="3"/>
          </p:cNvCxnSpPr>
          <p:nvPr/>
        </p:nvCxnSpPr>
        <p:spPr>
          <a:xfrm flipH="1" flipV="1">
            <a:off x="9131278" y="433557"/>
            <a:ext cx="480436" cy="23952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9286417" y="85509"/>
            <a:ext cx="901209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1S-3W-63</a:t>
            </a:r>
            <a:endParaRPr lang="en-US" sz="1400" dirty="0"/>
          </a:p>
        </p:txBody>
      </p:sp>
      <p:sp>
        <p:nvSpPr>
          <p:cNvPr id="88" name="5-Point Star 87"/>
          <p:cNvSpPr/>
          <p:nvPr/>
        </p:nvSpPr>
        <p:spPr>
          <a:xfrm>
            <a:off x="1011235" y="7407444"/>
            <a:ext cx="182880" cy="182880"/>
          </a:xfrm>
          <a:prstGeom prst="star5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2066078" y="7957687"/>
            <a:ext cx="1535886" cy="75020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57150" tIns="28575" rIns="57150" bIns="28575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latin typeface="Calibri" pitchFamily="34" charset="0"/>
              </a:rPr>
              <a:t>Cypress Prod– </a:t>
            </a:r>
            <a:r>
              <a:rPr lang="en-US" sz="1000" b="1" dirty="0" err="1" smtClean="0">
                <a:latin typeface="Calibri" pitchFamily="34" charset="0"/>
              </a:rPr>
              <a:t>Begnaud</a:t>
            </a:r>
            <a:r>
              <a:rPr lang="en-US" sz="1000" b="1" dirty="0" smtClean="0">
                <a:latin typeface="Calibri" pitchFamily="34" charset="0"/>
              </a:rPr>
              <a:t> 1</a:t>
            </a:r>
            <a:endParaRPr lang="en-US" sz="1000" b="1" dirty="0">
              <a:latin typeface="Calibri" pitchFamily="34" charset="0"/>
            </a:endParaRPr>
          </a:p>
          <a:p>
            <a:r>
              <a:rPr lang="en-US" sz="1000" b="1" dirty="0">
                <a:latin typeface="Calibri" pitchFamily="34" charset="0"/>
              </a:rPr>
              <a:t>Report Date:</a:t>
            </a:r>
            <a:r>
              <a:rPr lang="en-US" sz="1000" dirty="0">
                <a:latin typeface="Calibri" pitchFamily="34" charset="0"/>
              </a:rPr>
              <a:t> </a:t>
            </a:r>
            <a:r>
              <a:rPr lang="en-US" sz="1000" dirty="0" smtClean="0">
                <a:latin typeface="Calibri" pitchFamily="34" charset="0"/>
              </a:rPr>
              <a:t>5/21/12</a:t>
            </a:r>
            <a:endParaRPr lang="en-US" sz="1000" b="1" dirty="0">
              <a:latin typeface="Calibri" pitchFamily="34" charset="0"/>
            </a:endParaRPr>
          </a:p>
          <a:p>
            <a:r>
              <a:rPr lang="en-US" sz="1000" b="1" dirty="0">
                <a:latin typeface="Calibri" pitchFamily="34" charset="0"/>
              </a:rPr>
              <a:t>Status</a:t>
            </a:r>
            <a:r>
              <a:rPr lang="en-US" sz="1000" b="1" dirty="0" smtClean="0">
                <a:latin typeface="Calibri" pitchFamily="34" charset="0"/>
              </a:rPr>
              <a:t>: </a:t>
            </a:r>
            <a:r>
              <a:rPr lang="en-US" sz="1000" dirty="0" smtClean="0">
                <a:latin typeface="Calibri" pitchFamily="34" charset="0"/>
              </a:rPr>
              <a:t>W/O Test</a:t>
            </a:r>
            <a:endParaRPr lang="en-US" sz="1000" dirty="0">
              <a:latin typeface="Calibri" pitchFamily="34" charset="0"/>
            </a:endParaRPr>
          </a:p>
          <a:p>
            <a:r>
              <a:rPr lang="en-US" sz="1000" b="1" dirty="0" smtClean="0">
                <a:latin typeface="Calibri" pitchFamily="34" charset="0"/>
              </a:rPr>
              <a:t>PTD</a:t>
            </a:r>
            <a:r>
              <a:rPr lang="en-US" sz="1000" b="1" dirty="0">
                <a:latin typeface="Calibri" pitchFamily="34" charset="0"/>
              </a:rPr>
              <a:t>: </a:t>
            </a:r>
            <a:r>
              <a:rPr lang="en-US" sz="1000" dirty="0" smtClean="0">
                <a:latin typeface="Calibri" pitchFamily="34" charset="0"/>
              </a:rPr>
              <a:t> 10,700</a:t>
            </a:r>
          </a:p>
          <a:p>
            <a:r>
              <a:rPr lang="en-US" sz="500" dirty="0"/>
              <a:t>17097210780000</a:t>
            </a:r>
            <a:endParaRPr lang="en-US" sz="500" dirty="0">
              <a:latin typeface="Calibri" pitchFamily="34" charset="0"/>
            </a:endParaRPr>
          </a:p>
        </p:txBody>
      </p:sp>
      <p:cxnSp>
        <p:nvCxnSpPr>
          <p:cNvPr id="90" name="Straight Arrow Connector 89"/>
          <p:cNvCxnSpPr>
            <a:stCxn id="89" idx="0"/>
            <a:endCxn id="88" idx="3"/>
          </p:cNvCxnSpPr>
          <p:nvPr/>
        </p:nvCxnSpPr>
        <p:spPr>
          <a:xfrm flipH="1" flipV="1">
            <a:off x="1159188" y="7590324"/>
            <a:ext cx="1674833" cy="36736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5-Point Star 90"/>
          <p:cNvSpPr/>
          <p:nvPr/>
        </p:nvSpPr>
        <p:spPr bwMode="auto">
          <a:xfrm>
            <a:off x="10279744" y="7825428"/>
            <a:ext cx="182880" cy="182880"/>
          </a:xfrm>
          <a:prstGeom prst="star5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92" name="TextBox 86"/>
          <p:cNvSpPr txBox="1">
            <a:spLocks noChangeArrowheads="1"/>
          </p:cNvSpPr>
          <p:nvPr/>
        </p:nvSpPr>
        <p:spPr bwMode="auto">
          <a:xfrm>
            <a:off x="7913442" y="5859372"/>
            <a:ext cx="1837075" cy="67326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57150" tIns="28575" rIns="57150" bIns="28575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err="1" smtClean="0">
                <a:latin typeface="Calibri" pitchFamily="34" charset="0"/>
              </a:rPr>
              <a:t>Northwind</a:t>
            </a:r>
            <a:r>
              <a:rPr lang="en-US" sz="1000" b="1" dirty="0" smtClean="0">
                <a:latin typeface="Calibri" pitchFamily="34" charset="0"/>
              </a:rPr>
              <a:t> Oil –  Winthrop 11</a:t>
            </a:r>
            <a:endParaRPr lang="en-US" sz="1000" b="1" dirty="0">
              <a:latin typeface="Calibri" pitchFamily="34" charset="0"/>
            </a:endParaRPr>
          </a:p>
          <a:p>
            <a:r>
              <a:rPr lang="en-US" sz="1000" b="1" dirty="0">
                <a:latin typeface="Calibri" pitchFamily="34" charset="0"/>
              </a:rPr>
              <a:t>Report Date:</a:t>
            </a:r>
            <a:r>
              <a:rPr lang="en-US" sz="1000" dirty="0">
                <a:latin typeface="Calibri" pitchFamily="34" charset="0"/>
              </a:rPr>
              <a:t> </a:t>
            </a:r>
            <a:r>
              <a:rPr lang="en-US" sz="1000" dirty="0" smtClean="0">
                <a:latin typeface="Calibri" pitchFamily="34" charset="0"/>
              </a:rPr>
              <a:t>4/16/12</a:t>
            </a:r>
            <a:endParaRPr lang="en-US" sz="1000" b="1" dirty="0">
              <a:latin typeface="Calibri" pitchFamily="34" charset="0"/>
            </a:endParaRPr>
          </a:p>
          <a:p>
            <a:r>
              <a:rPr lang="en-US" sz="1000" b="1" dirty="0">
                <a:latin typeface="Calibri" pitchFamily="34" charset="0"/>
              </a:rPr>
              <a:t>Status: </a:t>
            </a:r>
            <a:r>
              <a:rPr lang="en-US" sz="1000" dirty="0" smtClean="0">
                <a:latin typeface="Calibri" pitchFamily="34" charset="0"/>
              </a:rPr>
              <a:t>W/O Test</a:t>
            </a:r>
            <a:endParaRPr lang="en-US" sz="1000" dirty="0">
              <a:latin typeface="Calibri" pitchFamily="34" charset="0"/>
            </a:endParaRPr>
          </a:p>
          <a:p>
            <a:r>
              <a:rPr lang="en-US" sz="1000" b="1" dirty="0" smtClean="0">
                <a:latin typeface="Calibri" pitchFamily="34" charset="0"/>
              </a:rPr>
              <a:t>PTD:   </a:t>
            </a:r>
            <a:r>
              <a:rPr lang="en-US" sz="1000" dirty="0" smtClean="0">
                <a:latin typeface="Calibri" pitchFamily="34" charset="0"/>
              </a:rPr>
              <a:t>Unknown/Deepening</a:t>
            </a:r>
            <a:endParaRPr lang="en-US" sz="1000" b="1" dirty="0">
              <a:latin typeface="Calibri" pitchFamily="34" charset="0"/>
            </a:endParaRPr>
          </a:p>
        </p:txBody>
      </p:sp>
      <p:cxnSp>
        <p:nvCxnSpPr>
          <p:cNvPr id="93" name="Straight Arrow Connector 92"/>
          <p:cNvCxnSpPr>
            <a:stCxn id="92" idx="2"/>
            <a:endCxn id="91" idx="0"/>
          </p:cNvCxnSpPr>
          <p:nvPr/>
        </p:nvCxnSpPr>
        <p:spPr>
          <a:xfrm>
            <a:off x="8831980" y="6532633"/>
            <a:ext cx="1539204" cy="129279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5-Point Star 93"/>
          <p:cNvSpPr/>
          <p:nvPr/>
        </p:nvSpPr>
        <p:spPr bwMode="auto">
          <a:xfrm>
            <a:off x="10080755" y="7818435"/>
            <a:ext cx="182880" cy="182880"/>
          </a:xfrm>
          <a:prstGeom prst="star5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95" name="TextBox 86"/>
          <p:cNvSpPr txBox="1">
            <a:spLocks noChangeArrowheads="1"/>
          </p:cNvSpPr>
          <p:nvPr/>
        </p:nvSpPr>
        <p:spPr bwMode="auto">
          <a:xfrm>
            <a:off x="6722350" y="7783419"/>
            <a:ext cx="1877226" cy="75020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57150" tIns="28575" rIns="57150" bIns="28575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err="1" smtClean="0">
                <a:latin typeface="Calibri" pitchFamily="34" charset="0"/>
              </a:rPr>
              <a:t>Northwind</a:t>
            </a:r>
            <a:r>
              <a:rPr lang="en-US" sz="1000" b="1" dirty="0" smtClean="0">
                <a:latin typeface="Calibri" pitchFamily="34" charset="0"/>
              </a:rPr>
              <a:t> Oil –  Wilbert Min 94</a:t>
            </a:r>
          </a:p>
          <a:p>
            <a:r>
              <a:rPr lang="en-US" sz="1000" b="1" dirty="0" smtClean="0">
                <a:latin typeface="Calibri" pitchFamily="34" charset="0"/>
              </a:rPr>
              <a:t>Report </a:t>
            </a:r>
            <a:r>
              <a:rPr lang="en-US" sz="1000" b="1" dirty="0">
                <a:latin typeface="Calibri" pitchFamily="34" charset="0"/>
              </a:rPr>
              <a:t>Date:</a:t>
            </a:r>
            <a:r>
              <a:rPr lang="en-US" sz="1000" dirty="0">
                <a:latin typeface="Calibri" pitchFamily="34" charset="0"/>
              </a:rPr>
              <a:t> </a:t>
            </a:r>
            <a:r>
              <a:rPr lang="en-US" sz="1000" dirty="0" smtClean="0">
                <a:latin typeface="Calibri" pitchFamily="34" charset="0"/>
              </a:rPr>
              <a:t>10/28/11</a:t>
            </a:r>
            <a:endParaRPr lang="en-US" sz="1000" b="1" dirty="0">
              <a:latin typeface="Calibri" pitchFamily="34" charset="0"/>
            </a:endParaRPr>
          </a:p>
          <a:p>
            <a:r>
              <a:rPr lang="en-US" sz="1000" b="1" dirty="0">
                <a:latin typeface="Calibri" pitchFamily="34" charset="0"/>
              </a:rPr>
              <a:t>Status: </a:t>
            </a:r>
            <a:r>
              <a:rPr lang="en-US" sz="1000" dirty="0" smtClean="0">
                <a:latin typeface="Calibri" pitchFamily="34" charset="0"/>
              </a:rPr>
              <a:t>Initial Report</a:t>
            </a:r>
            <a:endParaRPr lang="en-US" sz="1000" dirty="0">
              <a:latin typeface="Calibri" pitchFamily="34" charset="0"/>
            </a:endParaRPr>
          </a:p>
          <a:p>
            <a:r>
              <a:rPr lang="en-US" sz="1000" b="1" dirty="0" smtClean="0">
                <a:latin typeface="Calibri" pitchFamily="34" charset="0"/>
              </a:rPr>
              <a:t>PTD:  </a:t>
            </a:r>
            <a:r>
              <a:rPr lang="en-US" sz="1000" dirty="0" smtClean="0">
                <a:latin typeface="Calibri" pitchFamily="34" charset="0"/>
              </a:rPr>
              <a:t>9,099</a:t>
            </a:r>
          </a:p>
          <a:p>
            <a:r>
              <a:rPr lang="en-US" sz="500" dirty="0" smtClean="0"/>
              <a:t>17047211050000</a:t>
            </a:r>
            <a:endParaRPr lang="en-US" sz="500" dirty="0"/>
          </a:p>
        </p:txBody>
      </p:sp>
      <p:sp>
        <p:nvSpPr>
          <p:cNvPr id="58" name="5-Point Star 57"/>
          <p:cNvSpPr/>
          <p:nvPr/>
        </p:nvSpPr>
        <p:spPr bwMode="auto">
          <a:xfrm>
            <a:off x="12215394" y="7086600"/>
            <a:ext cx="357606" cy="331298"/>
          </a:xfrm>
          <a:prstGeom prst="star5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cxnSp>
        <p:nvCxnSpPr>
          <p:cNvPr id="64" name="Straight Arrow Connector 63"/>
          <p:cNvCxnSpPr>
            <a:stCxn id="95" idx="3"/>
            <a:endCxn id="94" idx="2"/>
          </p:cNvCxnSpPr>
          <p:nvPr/>
        </p:nvCxnSpPr>
        <p:spPr>
          <a:xfrm flipV="1">
            <a:off x="8599576" y="8001315"/>
            <a:ext cx="1516106" cy="15720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5-Point Star 56"/>
          <p:cNvSpPr/>
          <p:nvPr/>
        </p:nvSpPr>
        <p:spPr>
          <a:xfrm>
            <a:off x="8812310" y="3491835"/>
            <a:ext cx="182880" cy="182880"/>
          </a:xfrm>
          <a:prstGeom prst="star5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8651598" y="2236150"/>
            <a:ext cx="1936481" cy="796372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57150" tIns="28575" rIns="57150" bIns="28575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err="1">
                <a:latin typeface="Calibri" pitchFamily="34" charset="0"/>
              </a:rPr>
              <a:t>Neumin</a:t>
            </a:r>
            <a:r>
              <a:rPr lang="en-US" sz="1000" b="1" dirty="0">
                <a:latin typeface="Calibri" pitchFamily="34" charset="0"/>
              </a:rPr>
              <a:t> Prod – </a:t>
            </a:r>
            <a:r>
              <a:rPr lang="en-US" sz="1000" b="1" dirty="0" err="1" smtClean="0">
                <a:latin typeface="Calibri" pitchFamily="34" charset="0"/>
              </a:rPr>
              <a:t>Helouin</a:t>
            </a:r>
            <a:r>
              <a:rPr lang="en-US" sz="1000" b="1" dirty="0" smtClean="0">
                <a:latin typeface="Calibri" pitchFamily="34" charset="0"/>
              </a:rPr>
              <a:t> Prop 1</a:t>
            </a:r>
            <a:endParaRPr lang="en-US" sz="1000" b="1" dirty="0">
              <a:latin typeface="Calibri" pitchFamily="34" charset="0"/>
            </a:endParaRPr>
          </a:p>
          <a:p>
            <a:r>
              <a:rPr lang="en-US" sz="1000" b="1" dirty="0">
                <a:latin typeface="Calibri" pitchFamily="34" charset="0"/>
              </a:rPr>
              <a:t>Report Date:</a:t>
            </a:r>
            <a:r>
              <a:rPr lang="en-US" sz="1000" dirty="0">
                <a:latin typeface="Calibri" pitchFamily="34" charset="0"/>
              </a:rPr>
              <a:t> </a:t>
            </a:r>
            <a:r>
              <a:rPr lang="en-US" sz="1000" dirty="0" smtClean="0">
                <a:latin typeface="Calibri" pitchFamily="34" charset="0"/>
              </a:rPr>
              <a:t>6/11/12</a:t>
            </a:r>
            <a:endParaRPr lang="en-US" sz="1000" b="1" dirty="0">
              <a:latin typeface="Calibri" pitchFamily="34" charset="0"/>
            </a:endParaRPr>
          </a:p>
          <a:p>
            <a:r>
              <a:rPr lang="en-US" sz="1000" b="1" dirty="0">
                <a:latin typeface="Calibri" pitchFamily="34" charset="0"/>
              </a:rPr>
              <a:t>Status</a:t>
            </a:r>
            <a:r>
              <a:rPr lang="en-US" sz="1000" b="1" dirty="0" smtClean="0">
                <a:latin typeface="Calibri" pitchFamily="34" charset="0"/>
              </a:rPr>
              <a:t>: </a:t>
            </a:r>
            <a:r>
              <a:rPr lang="en-US" sz="1000" dirty="0" smtClean="0">
                <a:latin typeface="Calibri" pitchFamily="34" charset="0"/>
              </a:rPr>
              <a:t>Drilling @ 5,946</a:t>
            </a:r>
            <a:endParaRPr lang="en-US" sz="1000" dirty="0">
              <a:latin typeface="Calibri" pitchFamily="34" charset="0"/>
            </a:endParaRPr>
          </a:p>
          <a:p>
            <a:r>
              <a:rPr lang="en-US" sz="1000" b="1" dirty="0" smtClean="0">
                <a:latin typeface="Calibri" pitchFamily="34" charset="0"/>
              </a:rPr>
              <a:t>PTD: </a:t>
            </a:r>
            <a:r>
              <a:rPr lang="en-US" sz="1000" dirty="0" smtClean="0">
                <a:latin typeface="Calibri" pitchFamily="34" charset="0"/>
              </a:rPr>
              <a:t>12,000</a:t>
            </a:r>
          </a:p>
          <a:p>
            <a:r>
              <a:rPr lang="en-US" sz="800" dirty="0"/>
              <a:t>17017206100000</a:t>
            </a:r>
          </a:p>
        </p:txBody>
      </p:sp>
      <p:cxnSp>
        <p:nvCxnSpPr>
          <p:cNvPr id="60" name="Straight Arrow Connector 59"/>
          <p:cNvCxnSpPr>
            <a:stCxn id="59" idx="2"/>
            <a:endCxn id="57" idx="0"/>
          </p:cNvCxnSpPr>
          <p:nvPr/>
        </p:nvCxnSpPr>
        <p:spPr>
          <a:xfrm flipH="1">
            <a:off x="8903750" y="3032522"/>
            <a:ext cx="716089" cy="4593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5-Point Star 64"/>
          <p:cNvSpPr/>
          <p:nvPr/>
        </p:nvSpPr>
        <p:spPr bwMode="auto">
          <a:xfrm>
            <a:off x="10592897" y="7387498"/>
            <a:ext cx="182880" cy="182880"/>
          </a:xfrm>
          <a:prstGeom prst="star5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67" name="TextBox 86"/>
          <p:cNvSpPr txBox="1">
            <a:spLocks noChangeArrowheads="1"/>
          </p:cNvSpPr>
          <p:nvPr/>
        </p:nvSpPr>
        <p:spPr bwMode="auto">
          <a:xfrm>
            <a:off x="11700889" y="5742832"/>
            <a:ext cx="1972821" cy="75020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57150" tIns="28575" rIns="57150" bIns="28575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err="1" smtClean="0">
                <a:latin typeface="Calibri" pitchFamily="34" charset="0"/>
              </a:rPr>
              <a:t>Northwind</a:t>
            </a:r>
            <a:r>
              <a:rPr lang="en-US" sz="1000" b="1" dirty="0" smtClean="0">
                <a:latin typeface="Calibri" pitchFamily="34" charset="0"/>
              </a:rPr>
              <a:t>–  Marlborough O&amp;G 3</a:t>
            </a:r>
            <a:endParaRPr lang="en-US" sz="1000" b="1" dirty="0">
              <a:latin typeface="Calibri" pitchFamily="34" charset="0"/>
            </a:endParaRPr>
          </a:p>
          <a:p>
            <a:r>
              <a:rPr lang="en-US" sz="1000" b="1" dirty="0">
                <a:latin typeface="Calibri" pitchFamily="34" charset="0"/>
              </a:rPr>
              <a:t>Report Date:</a:t>
            </a:r>
            <a:r>
              <a:rPr lang="en-US" sz="1000" dirty="0">
                <a:latin typeface="Calibri" pitchFamily="34" charset="0"/>
              </a:rPr>
              <a:t> </a:t>
            </a:r>
            <a:r>
              <a:rPr lang="en-US" sz="1000" dirty="0" smtClean="0">
                <a:latin typeface="Calibri" pitchFamily="34" charset="0"/>
              </a:rPr>
              <a:t>7/11/2012</a:t>
            </a:r>
            <a:endParaRPr lang="en-US" sz="1000" b="1" dirty="0">
              <a:latin typeface="Calibri" pitchFamily="34" charset="0"/>
            </a:endParaRPr>
          </a:p>
          <a:p>
            <a:r>
              <a:rPr lang="en-US" sz="1000" b="1" dirty="0">
                <a:latin typeface="Calibri" pitchFamily="34" charset="0"/>
              </a:rPr>
              <a:t>Status: </a:t>
            </a:r>
            <a:r>
              <a:rPr lang="en-US" sz="1000" dirty="0" smtClean="0">
                <a:latin typeface="Calibri" pitchFamily="34" charset="0"/>
              </a:rPr>
              <a:t>Initial Report</a:t>
            </a:r>
            <a:endParaRPr lang="en-US" sz="1000" dirty="0">
              <a:latin typeface="Calibri" pitchFamily="34" charset="0"/>
            </a:endParaRPr>
          </a:p>
          <a:p>
            <a:r>
              <a:rPr lang="en-US" sz="1000" b="1" dirty="0" smtClean="0">
                <a:latin typeface="Calibri" pitchFamily="34" charset="0"/>
              </a:rPr>
              <a:t>PTD: </a:t>
            </a:r>
            <a:r>
              <a:rPr lang="en-US" sz="1000" dirty="0" smtClean="0">
                <a:latin typeface="Calibri" pitchFamily="34" charset="0"/>
              </a:rPr>
              <a:t>9306</a:t>
            </a:r>
          </a:p>
          <a:p>
            <a:r>
              <a:rPr lang="en-US" sz="500" dirty="0" smtClean="0"/>
              <a:t>17121202230000</a:t>
            </a:r>
            <a:endParaRPr lang="en-US" sz="500" dirty="0"/>
          </a:p>
        </p:txBody>
      </p:sp>
      <p:cxnSp>
        <p:nvCxnSpPr>
          <p:cNvPr id="68" name="Straight Arrow Connector 67"/>
          <p:cNvCxnSpPr>
            <a:stCxn id="67" idx="1"/>
            <a:endCxn id="65" idx="0"/>
          </p:cNvCxnSpPr>
          <p:nvPr/>
        </p:nvCxnSpPr>
        <p:spPr>
          <a:xfrm flipH="1">
            <a:off x="10684337" y="6117935"/>
            <a:ext cx="1016552" cy="126956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5-Point Star 50"/>
          <p:cNvSpPr/>
          <p:nvPr/>
        </p:nvSpPr>
        <p:spPr>
          <a:xfrm>
            <a:off x="7470910" y="6668133"/>
            <a:ext cx="182880" cy="182880"/>
          </a:xfrm>
          <a:prstGeom prst="star5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TextBox 30"/>
          <p:cNvSpPr txBox="1">
            <a:spLocks noChangeArrowheads="1"/>
          </p:cNvSpPr>
          <p:nvPr/>
        </p:nvSpPr>
        <p:spPr bwMode="auto">
          <a:xfrm>
            <a:off x="5618805" y="6621083"/>
            <a:ext cx="1852105" cy="75020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57150" tIns="28575" rIns="57150" bIns="28575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latin typeface="Calibri" pitchFamily="34" charset="0"/>
              </a:rPr>
              <a:t>Expert oil – </a:t>
            </a:r>
            <a:r>
              <a:rPr lang="en-US" sz="1000" b="1" dirty="0" err="1" smtClean="0">
                <a:latin typeface="Calibri" pitchFamily="34" charset="0"/>
              </a:rPr>
              <a:t>Wilberts</a:t>
            </a:r>
            <a:r>
              <a:rPr lang="en-US" sz="1000" b="1" dirty="0" smtClean="0">
                <a:latin typeface="Calibri" pitchFamily="34" charset="0"/>
              </a:rPr>
              <a:t> Sons LLC 1</a:t>
            </a:r>
            <a:endParaRPr lang="en-US" sz="1000" b="1" dirty="0">
              <a:latin typeface="Calibri" pitchFamily="34" charset="0"/>
            </a:endParaRPr>
          </a:p>
          <a:p>
            <a:r>
              <a:rPr lang="en-US" sz="1000" b="1" dirty="0">
                <a:latin typeface="Calibri" pitchFamily="34" charset="0"/>
              </a:rPr>
              <a:t>Report Date: </a:t>
            </a:r>
            <a:r>
              <a:rPr lang="en-US" sz="1000" dirty="0" smtClean="0">
                <a:latin typeface="Calibri" pitchFamily="34" charset="0"/>
              </a:rPr>
              <a:t>8/31/2012</a:t>
            </a:r>
            <a:endParaRPr lang="en-US" sz="1000" dirty="0">
              <a:latin typeface="Calibri" pitchFamily="34" charset="0"/>
            </a:endParaRPr>
          </a:p>
          <a:p>
            <a:r>
              <a:rPr lang="en-US" sz="1000" b="1" dirty="0">
                <a:latin typeface="Calibri" pitchFamily="34" charset="0"/>
              </a:rPr>
              <a:t>Status</a:t>
            </a:r>
            <a:r>
              <a:rPr lang="en-US" sz="1000" b="1" dirty="0" smtClean="0">
                <a:latin typeface="Calibri" pitchFamily="34" charset="0"/>
              </a:rPr>
              <a:t>: </a:t>
            </a:r>
            <a:r>
              <a:rPr lang="en-US" sz="1000" dirty="0" smtClean="0">
                <a:latin typeface="Calibri" pitchFamily="34" charset="0"/>
              </a:rPr>
              <a:t>Initial Report</a:t>
            </a:r>
          </a:p>
          <a:p>
            <a:r>
              <a:rPr lang="en-US" sz="1000" b="1" dirty="0" smtClean="0">
                <a:latin typeface="Calibri" pitchFamily="34" charset="0"/>
              </a:rPr>
              <a:t>PTD</a:t>
            </a:r>
            <a:r>
              <a:rPr lang="en-US" sz="1000" b="1" dirty="0">
                <a:latin typeface="Calibri" pitchFamily="34" charset="0"/>
              </a:rPr>
              <a:t>: </a:t>
            </a:r>
            <a:r>
              <a:rPr lang="en-US" sz="1000" dirty="0" smtClean="0">
                <a:latin typeface="Calibri" pitchFamily="34" charset="0"/>
              </a:rPr>
              <a:t>11418</a:t>
            </a:r>
          </a:p>
          <a:p>
            <a:r>
              <a:rPr lang="en-US" sz="500" dirty="0"/>
              <a:t>17047210970000</a:t>
            </a:r>
          </a:p>
        </p:txBody>
      </p:sp>
      <p:sp>
        <p:nvSpPr>
          <p:cNvPr id="62" name="5-Point Star 61"/>
          <p:cNvSpPr/>
          <p:nvPr/>
        </p:nvSpPr>
        <p:spPr>
          <a:xfrm>
            <a:off x="10080755" y="7188408"/>
            <a:ext cx="182880" cy="182880"/>
          </a:xfrm>
          <a:prstGeom prst="star5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TextBox 30"/>
          <p:cNvSpPr txBox="1">
            <a:spLocks noChangeArrowheads="1"/>
          </p:cNvSpPr>
          <p:nvPr/>
        </p:nvSpPr>
        <p:spPr bwMode="auto">
          <a:xfrm>
            <a:off x="9916080" y="5109167"/>
            <a:ext cx="1784809" cy="750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57150" tIns="28575" rIns="57150" bIns="28575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err="1" smtClean="0">
                <a:latin typeface="Calibri" pitchFamily="34" charset="0"/>
              </a:rPr>
              <a:t>Northwind</a:t>
            </a:r>
            <a:r>
              <a:rPr lang="en-US" sz="1000" b="1" dirty="0" smtClean="0">
                <a:latin typeface="Calibri" pitchFamily="34" charset="0"/>
              </a:rPr>
              <a:t> – Marlborough 3</a:t>
            </a:r>
            <a:endParaRPr lang="en-US" sz="1000" b="1" dirty="0">
              <a:latin typeface="Calibri" pitchFamily="34" charset="0"/>
            </a:endParaRPr>
          </a:p>
          <a:p>
            <a:r>
              <a:rPr lang="en-US" sz="1000" b="1" dirty="0">
                <a:latin typeface="Calibri" pitchFamily="34" charset="0"/>
              </a:rPr>
              <a:t>Report Date: </a:t>
            </a:r>
            <a:r>
              <a:rPr lang="en-US" sz="1000" dirty="0" smtClean="0">
                <a:latin typeface="Calibri" pitchFamily="34" charset="0"/>
              </a:rPr>
              <a:t>10/1/2012</a:t>
            </a:r>
            <a:endParaRPr lang="en-US" sz="1000" dirty="0">
              <a:latin typeface="Calibri" pitchFamily="34" charset="0"/>
            </a:endParaRPr>
          </a:p>
          <a:p>
            <a:r>
              <a:rPr lang="en-US" sz="1000" b="1" dirty="0">
                <a:latin typeface="Calibri" pitchFamily="34" charset="0"/>
              </a:rPr>
              <a:t>Status</a:t>
            </a:r>
            <a:r>
              <a:rPr lang="en-US" sz="1000" b="1" dirty="0" smtClean="0">
                <a:latin typeface="Calibri" pitchFamily="34" charset="0"/>
              </a:rPr>
              <a:t>: </a:t>
            </a:r>
            <a:r>
              <a:rPr lang="en-US" sz="1000" dirty="0" smtClean="0">
                <a:latin typeface="Calibri" pitchFamily="34" charset="0"/>
              </a:rPr>
              <a:t>W/O Test</a:t>
            </a:r>
          </a:p>
          <a:p>
            <a:r>
              <a:rPr lang="en-US" sz="1000" b="1" dirty="0" smtClean="0">
                <a:latin typeface="Calibri" pitchFamily="34" charset="0"/>
              </a:rPr>
              <a:t>PTD</a:t>
            </a:r>
            <a:r>
              <a:rPr lang="en-US" sz="1000" b="1" dirty="0">
                <a:latin typeface="Calibri" pitchFamily="34" charset="0"/>
              </a:rPr>
              <a:t>: </a:t>
            </a:r>
            <a:r>
              <a:rPr lang="en-US" sz="1000" dirty="0" smtClean="0">
                <a:latin typeface="Calibri" pitchFamily="34" charset="0"/>
              </a:rPr>
              <a:t>9250</a:t>
            </a:r>
          </a:p>
          <a:p>
            <a:r>
              <a:rPr lang="en-US" sz="500" dirty="0"/>
              <a:t>17121202230000</a:t>
            </a:r>
          </a:p>
        </p:txBody>
      </p:sp>
      <p:cxnSp>
        <p:nvCxnSpPr>
          <p:cNvPr id="66" name="Straight Arrow Connector 65"/>
          <p:cNvCxnSpPr>
            <a:stCxn id="63" idx="2"/>
            <a:endCxn id="62" idx="0"/>
          </p:cNvCxnSpPr>
          <p:nvPr/>
        </p:nvCxnSpPr>
        <p:spPr>
          <a:xfrm flipH="1">
            <a:off x="10172195" y="5859372"/>
            <a:ext cx="636290" cy="132903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5-Point Star 54"/>
          <p:cNvSpPr/>
          <p:nvPr/>
        </p:nvSpPr>
        <p:spPr>
          <a:xfrm>
            <a:off x="3452305" y="4902117"/>
            <a:ext cx="182880" cy="182880"/>
          </a:xfrm>
          <a:prstGeom prst="star5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TextBox 30"/>
          <p:cNvSpPr txBox="1">
            <a:spLocks noChangeArrowheads="1"/>
          </p:cNvSpPr>
          <p:nvPr/>
        </p:nvSpPr>
        <p:spPr bwMode="auto">
          <a:xfrm>
            <a:off x="1600201" y="4855067"/>
            <a:ext cx="1524418" cy="750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57150" tIns="28575" rIns="57150" bIns="28575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latin typeface="Calibri" pitchFamily="34" charset="0"/>
              </a:rPr>
              <a:t>TOCE Energy – </a:t>
            </a:r>
            <a:r>
              <a:rPr lang="en-US" sz="1000" b="1" dirty="0" err="1" smtClean="0">
                <a:latin typeface="Calibri" pitchFamily="34" charset="0"/>
              </a:rPr>
              <a:t>Futral</a:t>
            </a:r>
            <a:r>
              <a:rPr lang="en-US" sz="1000" b="1" dirty="0" smtClean="0">
                <a:latin typeface="Calibri" pitchFamily="34" charset="0"/>
              </a:rPr>
              <a:t> B 7 </a:t>
            </a:r>
            <a:endParaRPr lang="en-US" sz="1000" b="1" dirty="0">
              <a:latin typeface="Calibri" pitchFamily="34" charset="0"/>
            </a:endParaRPr>
          </a:p>
          <a:p>
            <a:r>
              <a:rPr lang="en-US" sz="1000" b="1" dirty="0">
                <a:latin typeface="Calibri" pitchFamily="34" charset="0"/>
              </a:rPr>
              <a:t>Report Date: </a:t>
            </a:r>
            <a:r>
              <a:rPr lang="en-US" sz="1000" dirty="0" smtClean="0">
                <a:latin typeface="Calibri" pitchFamily="34" charset="0"/>
              </a:rPr>
              <a:t>10/29/2012</a:t>
            </a:r>
            <a:endParaRPr lang="en-US" sz="1000" dirty="0">
              <a:latin typeface="Calibri" pitchFamily="34" charset="0"/>
            </a:endParaRPr>
          </a:p>
          <a:p>
            <a:r>
              <a:rPr lang="en-US" sz="1000" b="1" dirty="0">
                <a:latin typeface="Calibri" pitchFamily="34" charset="0"/>
              </a:rPr>
              <a:t>Status</a:t>
            </a:r>
            <a:r>
              <a:rPr lang="en-US" sz="1000" b="1" dirty="0" smtClean="0">
                <a:latin typeface="Calibri" pitchFamily="34" charset="0"/>
              </a:rPr>
              <a:t>: </a:t>
            </a:r>
            <a:r>
              <a:rPr lang="en-US" sz="1000" dirty="0" smtClean="0">
                <a:latin typeface="Calibri" pitchFamily="34" charset="0"/>
              </a:rPr>
              <a:t>Drilling @ 5528</a:t>
            </a:r>
            <a:endParaRPr lang="en-US" sz="1000" dirty="0" smtClean="0">
              <a:latin typeface="Calibri" pitchFamily="34" charset="0"/>
            </a:endParaRPr>
          </a:p>
          <a:p>
            <a:r>
              <a:rPr lang="en-US" sz="1000" b="1" dirty="0" smtClean="0">
                <a:latin typeface="Calibri" pitchFamily="34" charset="0"/>
              </a:rPr>
              <a:t>PTD: </a:t>
            </a:r>
            <a:r>
              <a:rPr lang="en-US" sz="1000" dirty="0" smtClean="0">
                <a:latin typeface="Calibri" pitchFamily="34" charset="0"/>
              </a:rPr>
              <a:t>5500</a:t>
            </a:r>
          </a:p>
          <a:p>
            <a:r>
              <a:rPr lang="en-US" sz="500" dirty="0"/>
              <a:t>17097210820000</a:t>
            </a:r>
          </a:p>
        </p:txBody>
      </p:sp>
      <p:cxnSp>
        <p:nvCxnSpPr>
          <p:cNvPr id="69" name="Straight Arrow Connector 68"/>
          <p:cNvCxnSpPr>
            <a:stCxn id="61" idx="3"/>
            <a:endCxn id="55" idx="2"/>
          </p:cNvCxnSpPr>
          <p:nvPr/>
        </p:nvCxnSpPr>
        <p:spPr>
          <a:xfrm flipV="1">
            <a:off x="3124619" y="5084997"/>
            <a:ext cx="362613" cy="14517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5-Point Star 76"/>
          <p:cNvSpPr/>
          <p:nvPr/>
        </p:nvSpPr>
        <p:spPr>
          <a:xfrm>
            <a:off x="2066078" y="3169701"/>
            <a:ext cx="182880" cy="182880"/>
          </a:xfrm>
          <a:prstGeom prst="star5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TextBox 41"/>
          <p:cNvSpPr txBox="1">
            <a:spLocks noChangeArrowheads="1"/>
          </p:cNvSpPr>
          <p:nvPr/>
        </p:nvSpPr>
        <p:spPr bwMode="auto">
          <a:xfrm>
            <a:off x="2819845" y="2833070"/>
            <a:ext cx="1447800" cy="750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57150" tIns="28575" rIns="57150" bIns="28575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smtClean="0">
                <a:latin typeface="Calibri" pitchFamily="34" charset="0"/>
              </a:rPr>
              <a:t>Key Op- </a:t>
            </a:r>
            <a:r>
              <a:rPr lang="en-US" sz="1000" b="1" dirty="0" err="1">
                <a:latin typeface="Calibri" pitchFamily="34" charset="0"/>
              </a:rPr>
              <a:t>T</a:t>
            </a:r>
            <a:r>
              <a:rPr lang="en-US" sz="1000" b="1" dirty="0" err="1" smtClean="0">
                <a:latin typeface="Calibri" pitchFamily="34" charset="0"/>
              </a:rPr>
              <a:t>hisco</a:t>
            </a:r>
            <a:r>
              <a:rPr lang="en-US" sz="1000" b="1" dirty="0" smtClean="0">
                <a:latin typeface="Calibri" pitchFamily="34" charset="0"/>
              </a:rPr>
              <a:t> Part 6</a:t>
            </a:r>
            <a:endParaRPr lang="en-US" sz="1000" b="1" dirty="0">
              <a:latin typeface="Calibri" pitchFamily="34" charset="0"/>
            </a:endParaRPr>
          </a:p>
          <a:p>
            <a:r>
              <a:rPr lang="en-US" sz="1000" b="1" dirty="0">
                <a:latin typeface="Calibri" pitchFamily="34" charset="0"/>
              </a:rPr>
              <a:t>Report Date:</a:t>
            </a:r>
            <a:r>
              <a:rPr lang="en-US" sz="1000" dirty="0">
                <a:latin typeface="Calibri" pitchFamily="34" charset="0"/>
              </a:rPr>
              <a:t> </a:t>
            </a:r>
            <a:r>
              <a:rPr lang="en-US" sz="1000" dirty="0" smtClean="0">
                <a:latin typeface="Calibri" pitchFamily="34" charset="0"/>
              </a:rPr>
              <a:t>10/8/2012</a:t>
            </a:r>
            <a:endParaRPr lang="en-US" sz="1000" b="1" dirty="0">
              <a:latin typeface="Calibri" pitchFamily="34" charset="0"/>
            </a:endParaRPr>
          </a:p>
          <a:p>
            <a:r>
              <a:rPr lang="en-US" sz="1000" b="1" dirty="0">
                <a:latin typeface="Calibri" pitchFamily="34" charset="0"/>
              </a:rPr>
              <a:t>Status:  </a:t>
            </a:r>
            <a:r>
              <a:rPr lang="en-US" sz="1000" dirty="0" smtClean="0">
                <a:latin typeface="Calibri" pitchFamily="34" charset="0"/>
              </a:rPr>
              <a:t>Drilling @ </a:t>
            </a:r>
            <a:r>
              <a:rPr lang="en-US" sz="1000" dirty="0" smtClean="0">
                <a:latin typeface="Calibri" pitchFamily="34" charset="0"/>
              </a:rPr>
              <a:t>8428</a:t>
            </a:r>
            <a:endParaRPr lang="en-US" sz="1000" dirty="0">
              <a:latin typeface="Calibri" pitchFamily="34" charset="0"/>
            </a:endParaRPr>
          </a:p>
          <a:p>
            <a:r>
              <a:rPr lang="en-US" sz="1000" b="1" dirty="0" smtClean="0">
                <a:latin typeface="Calibri" pitchFamily="34" charset="0"/>
              </a:rPr>
              <a:t>PTD</a:t>
            </a:r>
            <a:r>
              <a:rPr lang="en-US" sz="1000" b="1" dirty="0">
                <a:latin typeface="Calibri" pitchFamily="34" charset="0"/>
              </a:rPr>
              <a:t>: </a:t>
            </a:r>
            <a:r>
              <a:rPr lang="en-US" sz="1000" dirty="0" smtClean="0">
                <a:latin typeface="Calibri" pitchFamily="34" charset="0"/>
              </a:rPr>
              <a:t>9990</a:t>
            </a:r>
          </a:p>
          <a:p>
            <a:r>
              <a:rPr lang="en-US" sz="500" dirty="0" smtClean="0">
                <a:latin typeface="Calibri" pitchFamily="34" charset="0"/>
              </a:rPr>
              <a:t>17097210770000</a:t>
            </a:r>
            <a:endParaRPr lang="en-US" sz="500" dirty="0">
              <a:latin typeface="Calibri" pitchFamily="34" charset="0"/>
            </a:endParaRPr>
          </a:p>
        </p:txBody>
      </p:sp>
      <p:cxnSp>
        <p:nvCxnSpPr>
          <p:cNvPr id="86" name="Straight Arrow Connector 85"/>
          <p:cNvCxnSpPr>
            <a:stCxn id="79" idx="1"/>
            <a:endCxn id="77" idx="4"/>
          </p:cNvCxnSpPr>
          <p:nvPr/>
        </p:nvCxnSpPr>
        <p:spPr>
          <a:xfrm flipH="1">
            <a:off x="2248958" y="3208173"/>
            <a:ext cx="570887" cy="3138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5-Point Star 98"/>
          <p:cNvSpPr/>
          <p:nvPr/>
        </p:nvSpPr>
        <p:spPr>
          <a:xfrm>
            <a:off x="5405304" y="2824909"/>
            <a:ext cx="182880" cy="182880"/>
          </a:xfrm>
          <a:prstGeom prst="star5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912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TextBox 30"/>
          <p:cNvSpPr txBox="1">
            <a:spLocks noChangeArrowheads="1"/>
          </p:cNvSpPr>
          <p:nvPr/>
        </p:nvSpPr>
        <p:spPr bwMode="auto">
          <a:xfrm>
            <a:off x="3624299" y="1952409"/>
            <a:ext cx="1524418" cy="750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57150" tIns="28575" rIns="57150" bIns="28575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dirty="0" err="1" smtClean="0">
                <a:latin typeface="Calibri" pitchFamily="34" charset="0"/>
              </a:rPr>
              <a:t>Hilcorp</a:t>
            </a:r>
            <a:r>
              <a:rPr lang="en-US" sz="1000" b="1" dirty="0" smtClean="0">
                <a:latin typeface="Calibri" pitchFamily="34" charset="0"/>
              </a:rPr>
              <a:t> – 19000 </a:t>
            </a:r>
            <a:r>
              <a:rPr lang="en-US" sz="1000" b="1" dirty="0" err="1" smtClean="0">
                <a:latin typeface="Calibri" pitchFamily="34" charset="0"/>
              </a:rPr>
              <a:t>Tusc</a:t>
            </a:r>
            <a:r>
              <a:rPr lang="en-US" sz="1000" b="1" dirty="0" smtClean="0">
                <a:latin typeface="Calibri" pitchFamily="34" charset="0"/>
              </a:rPr>
              <a:t> RB 1</a:t>
            </a:r>
            <a:endParaRPr lang="en-US" sz="1000" b="1" dirty="0">
              <a:latin typeface="Calibri" pitchFamily="34" charset="0"/>
            </a:endParaRPr>
          </a:p>
          <a:p>
            <a:r>
              <a:rPr lang="en-US" sz="1000" b="1" dirty="0">
                <a:latin typeface="Calibri" pitchFamily="34" charset="0"/>
              </a:rPr>
              <a:t>Report Date: </a:t>
            </a:r>
            <a:r>
              <a:rPr lang="en-US" sz="1000" dirty="0" smtClean="0">
                <a:latin typeface="Calibri" pitchFamily="34" charset="0"/>
              </a:rPr>
              <a:t>10/29/2012</a:t>
            </a:r>
            <a:endParaRPr lang="en-US" sz="1000" dirty="0">
              <a:latin typeface="Calibri" pitchFamily="34" charset="0"/>
            </a:endParaRPr>
          </a:p>
          <a:p>
            <a:r>
              <a:rPr lang="en-US" sz="1000" b="1" dirty="0">
                <a:latin typeface="Calibri" pitchFamily="34" charset="0"/>
              </a:rPr>
              <a:t>Status</a:t>
            </a:r>
            <a:r>
              <a:rPr lang="en-US" sz="1000" b="1" dirty="0" smtClean="0">
                <a:latin typeface="Calibri" pitchFamily="34" charset="0"/>
              </a:rPr>
              <a:t>: </a:t>
            </a:r>
            <a:r>
              <a:rPr lang="en-US" sz="1000" dirty="0" smtClean="0">
                <a:latin typeface="Calibri" pitchFamily="34" charset="0"/>
              </a:rPr>
              <a:t>Drilling @ 19475</a:t>
            </a:r>
            <a:endParaRPr lang="en-US" sz="1000" dirty="0" smtClean="0">
              <a:latin typeface="Calibri" pitchFamily="34" charset="0"/>
            </a:endParaRPr>
          </a:p>
          <a:p>
            <a:r>
              <a:rPr lang="en-US" sz="1000" b="1" dirty="0" smtClean="0">
                <a:latin typeface="Calibri" pitchFamily="34" charset="0"/>
              </a:rPr>
              <a:t>PTD: </a:t>
            </a:r>
            <a:r>
              <a:rPr lang="en-US" sz="1000" dirty="0" smtClean="0">
                <a:latin typeface="Calibri" pitchFamily="34" charset="0"/>
              </a:rPr>
              <a:t>21200</a:t>
            </a:r>
          </a:p>
          <a:p>
            <a:r>
              <a:rPr lang="en-US" sz="500" dirty="0" smtClean="0"/>
              <a:t>17097209820000</a:t>
            </a:r>
            <a:endParaRPr lang="en-US" sz="500" dirty="0"/>
          </a:p>
        </p:txBody>
      </p:sp>
      <p:cxnSp>
        <p:nvCxnSpPr>
          <p:cNvPr id="101" name="Straight Arrow Connector 100"/>
          <p:cNvCxnSpPr>
            <a:stCxn id="100" idx="3"/>
            <a:endCxn id="99" idx="2"/>
          </p:cNvCxnSpPr>
          <p:nvPr/>
        </p:nvCxnSpPr>
        <p:spPr>
          <a:xfrm>
            <a:off x="5148717" y="2327512"/>
            <a:ext cx="291514" cy="68027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434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8877</TotalTime>
  <Words>1009</Words>
  <Application>Microsoft Office PowerPoint</Application>
  <PresentationFormat>Custom</PresentationFormat>
  <Paragraphs>290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Preferred Customer</dc:creator>
  <cp:lastModifiedBy>Timothy Rynott</cp:lastModifiedBy>
  <cp:revision>344</cp:revision>
  <cp:lastPrinted>2012-05-11T15:40:45Z</cp:lastPrinted>
  <dcterms:created xsi:type="dcterms:W3CDTF">2012-02-13T20:03:22Z</dcterms:created>
  <dcterms:modified xsi:type="dcterms:W3CDTF">2012-11-02T21:40:24Z</dcterms:modified>
</cp:coreProperties>
</file>