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5544800" cy="10058400"/>
  <p:notesSz cx="6858000" cy="9144000"/>
  <p:defaultTextStyle>
    <a:defPPr>
      <a:defRPr lang="en-US"/>
    </a:defPPr>
    <a:lvl1pPr marL="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E51B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05" autoAdjust="0"/>
    <p:restoredTop sz="94707" autoAdjust="0"/>
  </p:normalViewPr>
  <p:slideViewPr>
    <p:cSldViewPr>
      <p:cViewPr>
        <p:scale>
          <a:sx n="66" d="100"/>
          <a:sy n="66" d="100"/>
        </p:scale>
        <p:origin x="1140" y="-294"/>
      </p:cViewPr>
      <p:guideLst>
        <p:guide orient="horz" pos="3168"/>
        <p:guide pos="48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3124624"/>
            <a:ext cx="1321308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5699760"/>
            <a:ext cx="1088136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A854-400E-483C-B8EF-5F10FB346342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02F5-AD86-4FBF-B176-32FF1FE6E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3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A854-400E-483C-B8EF-5F10FB346342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02F5-AD86-4FBF-B176-32FF1FE6E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3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158427" y="591397"/>
            <a:ext cx="5945345" cy="125869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2387" y="591397"/>
            <a:ext cx="17576960" cy="125869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A854-400E-483C-B8EF-5F10FB346342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02F5-AD86-4FBF-B176-32FF1FE6E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A854-400E-483C-B8EF-5F10FB346342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02F5-AD86-4FBF-B176-32FF1FE6E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4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32" y="6463454"/>
            <a:ext cx="13213080" cy="199771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932" y="4263180"/>
            <a:ext cx="13213080" cy="220027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A854-400E-483C-B8EF-5F10FB346342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02F5-AD86-4FBF-B176-32FF1FE6E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1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2388" y="3441277"/>
            <a:ext cx="11761153" cy="973709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42621" y="3441277"/>
            <a:ext cx="11761153" cy="973709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A854-400E-483C-B8EF-5F10FB346342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02F5-AD86-4FBF-B176-32FF1FE6E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2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02802"/>
            <a:ext cx="1399032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251499"/>
            <a:ext cx="6868320" cy="93831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3189817"/>
            <a:ext cx="6868320" cy="5795222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96543" y="2251499"/>
            <a:ext cx="6871018" cy="93831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96543" y="3189817"/>
            <a:ext cx="6871018" cy="5795222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A854-400E-483C-B8EF-5F10FB346342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02F5-AD86-4FBF-B176-32FF1FE6E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5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A854-400E-483C-B8EF-5F10FB346342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02F5-AD86-4FBF-B176-32FF1FE6E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8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A854-400E-483C-B8EF-5F10FB346342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02F5-AD86-4FBF-B176-32FF1FE6E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7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1" y="400473"/>
            <a:ext cx="5114132" cy="170434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585" y="400474"/>
            <a:ext cx="8689975" cy="858456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1" y="2104814"/>
            <a:ext cx="5114132" cy="6880226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A854-400E-483C-B8EF-5F10FB346342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02F5-AD86-4FBF-B176-32FF1FE6E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0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890" y="7040880"/>
            <a:ext cx="9326880" cy="83121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6890" y="898737"/>
            <a:ext cx="9326880" cy="6035040"/>
          </a:xfrm>
        </p:spPr>
        <p:txBody>
          <a:bodyPr/>
          <a:lstStyle>
            <a:lvl1pPr marL="0" indent="0">
              <a:buNone/>
              <a:defRPr sz="51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6890" y="7872096"/>
            <a:ext cx="9326880" cy="1180464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A854-400E-483C-B8EF-5F10FB346342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02F5-AD86-4FBF-B176-32FF1FE6E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2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02802"/>
            <a:ext cx="13990320" cy="1676400"/>
          </a:xfrm>
          <a:prstGeom prst="rect">
            <a:avLst/>
          </a:prstGeom>
        </p:spPr>
        <p:txBody>
          <a:bodyPr vert="horz" lIns="146304" tIns="73152" rIns="146304" bIns="731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346961"/>
            <a:ext cx="13990320" cy="6638079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" y="9322647"/>
            <a:ext cx="3627120" cy="5355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6A854-400E-483C-B8EF-5F10FB346342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1140" y="9322647"/>
            <a:ext cx="4922520" cy="5355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0440" y="9322647"/>
            <a:ext cx="3627120" cy="5355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02F5-AD86-4FBF-B176-32FF1FE6E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7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3040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1463040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1463040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146304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146304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6293"/>
          <a:stretch/>
        </p:blipFill>
        <p:spPr bwMode="auto">
          <a:xfrm>
            <a:off x="76198" y="51954"/>
            <a:ext cx="15392399" cy="97733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 bwMode="auto">
          <a:xfrm>
            <a:off x="9835943" y="89690"/>
            <a:ext cx="5632654" cy="734817"/>
          </a:xfrm>
          <a:prstGeom prst="rect">
            <a:avLst/>
          </a:prstGeom>
          <a:solidFill>
            <a:srgbClr val="A6E51B"/>
          </a:solidFill>
          <a:ln w="25400">
            <a:solidFill>
              <a:schemeClr val="tx1"/>
            </a:solidFill>
          </a:ln>
        </p:spPr>
        <p:txBody>
          <a:bodyPr wrap="square" lIns="57150" tIns="28575" rIns="57150" bIns="28575">
            <a:spAutoFit/>
          </a:bodyPr>
          <a:lstStyle/>
          <a:p>
            <a:pPr algn="ctr" defTabSz="570534">
              <a:defRPr/>
            </a:pP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Wx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Western La Completions </a:t>
            </a:r>
          </a:p>
          <a:p>
            <a:pPr algn="ctr"/>
            <a:r>
              <a:rPr lang="en-US" sz="1050" dirty="0">
                <a:solidFill>
                  <a:prstClr val="black"/>
                </a:solidFill>
                <a:cs typeface="Arial" pitchFamily="34" charset="0"/>
              </a:rPr>
              <a:t>11-1-2012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388032" y="108865"/>
            <a:ext cx="3697550" cy="147348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tx1"/>
            </a:solidFill>
          </a:ln>
        </p:spPr>
        <p:txBody>
          <a:bodyPr wrap="square" lIns="57150" tIns="28575" rIns="57150" bIns="28575">
            <a:spAutoFit/>
          </a:bodyPr>
          <a:lstStyle/>
          <a:p>
            <a:pPr defTabSz="570534">
              <a:defRPr/>
            </a:pPr>
            <a:r>
              <a:rPr lang="en-US" sz="600" b="1" dirty="0">
                <a:latin typeface="Arial" pitchFamily="34" charset="0"/>
                <a:cs typeface="Arial" pitchFamily="34" charset="0"/>
              </a:rPr>
              <a:t>                            </a:t>
            </a:r>
          </a:p>
          <a:p>
            <a:pPr defTabSz="570534">
              <a:lnSpc>
                <a:spcPct val="200000"/>
              </a:lnSpc>
              <a:defRPr/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Recent 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Completions</a:t>
            </a:r>
          </a:p>
          <a:p>
            <a:pPr defTabSz="570534">
              <a:lnSpc>
                <a:spcPct val="200000"/>
              </a:lnSpc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  Completions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  <a:p>
            <a:pPr defTabSz="570534">
              <a:lnSpc>
                <a:spcPct val="200000"/>
              </a:lnSpc>
              <a:defRPr/>
            </a:pP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       Oil 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Field	       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                   Not 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Reported</a:t>
            </a:r>
          </a:p>
          <a:p>
            <a:pPr defTabSz="570534">
              <a:lnSpc>
                <a:spcPct val="200000"/>
              </a:lnSpc>
              <a:defRPr/>
            </a:pP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	        Gas 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Field	          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                Oil 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Gas Field</a:t>
            </a:r>
          </a:p>
          <a:p>
            <a:pPr defTabSz="570534">
              <a:defRPr/>
            </a:pPr>
            <a:endParaRPr lang="en-US" sz="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5-Point Star 7"/>
          <p:cNvSpPr/>
          <p:nvPr/>
        </p:nvSpPr>
        <p:spPr bwMode="auto">
          <a:xfrm>
            <a:off x="709734" y="235087"/>
            <a:ext cx="357066" cy="328124"/>
          </a:xfrm>
          <a:prstGeom prst="star5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58528" y="914400"/>
            <a:ext cx="660672" cy="252825"/>
          </a:xfrm>
          <a:custGeom>
            <a:avLst/>
            <a:gdLst>
              <a:gd name="connsiteX0" fmla="*/ 109220 w 661670"/>
              <a:gd name="connsiteY0" fmla="*/ 34290 h 255270"/>
              <a:gd name="connsiteX1" fmla="*/ 238760 w 661670"/>
              <a:gd name="connsiteY1" fmla="*/ 72390 h 255270"/>
              <a:gd name="connsiteX2" fmla="*/ 284480 w 661670"/>
              <a:gd name="connsiteY2" fmla="*/ 87630 h 255270"/>
              <a:gd name="connsiteX3" fmla="*/ 330200 w 661670"/>
              <a:gd name="connsiteY3" fmla="*/ 87630 h 255270"/>
              <a:gd name="connsiteX4" fmla="*/ 414020 w 661670"/>
              <a:gd name="connsiteY4" fmla="*/ 64770 h 255270"/>
              <a:gd name="connsiteX5" fmla="*/ 535940 w 661670"/>
              <a:gd name="connsiteY5" fmla="*/ 3810 h 255270"/>
              <a:gd name="connsiteX6" fmla="*/ 642620 w 661670"/>
              <a:gd name="connsiteY6" fmla="*/ 41910 h 255270"/>
              <a:gd name="connsiteX7" fmla="*/ 650240 w 661670"/>
              <a:gd name="connsiteY7" fmla="*/ 156210 h 255270"/>
              <a:gd name="connsiteX8" fmla="*/ 612140 w 661670"/>
              <a:gd name="connsiteY8" fmla="*/ 217170 h 255270"/>
              <a:gd name="connsiteX9" fmla="*/ 551180 w 661670"/>
              <a:gd name="connsiteY9" fmla="*/ 224790 h 255270"/>
              <a:gd name="connsiteX10" fmla="*/ 406400 w 661670"/>
              <a:gd name="connsiteY10" fmla="*/ 209550 h 255270"/>
              <a:gd name="connsiteX11" fmla="*/ 231140 w 661670"/>
              <a:gd name="connsiteY11" fmla="*/ 240030 h 255270"/>
              <a:gd name="connsiteX12" fmla="*/ 48260 w 661670"/>
              <a:gd name="connsiteY12" fmla="*/ 232410 h 255270"/>
              <a:gd name="connsiteX13" fmla="*/ 2540 w 661670"/>
              <a:gd name="connsiteY13" fmla="*/ 102870 h 255270"/>
              <a:gd name="connsiteX14" fmla="*/ 33020 w 661670"/>
              <a:gd name="connsiteY14" fmla="*/ 19050 h 255270"/>
              <a:gd name="connsiteX15" fmla="*/ 109220 w 661670"/>
              <a:gd name="connsiteY15" fmla="*/ 34290 h 25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670" h="255270">
                <a:moveTo>
                  <a:pt x="109220" y="34290"/>
                </a:moveTo>
                <a:cubicBezTo>
                  <a:pt x="143510" y="43180"/>
                  <a:pt x="209550" y="63500"/>
                  <a:pt x="238760" y="72390"/>
                </a:cubicBezTo>
                <a:cubicBezTo>
                  <a:pt x="267970" y="81280"/>
                  <a:pt x="269240" y="85090"/>
                  <a:pt x="284480" y="87630"/>
                </a:cubicBezTo>
                <a:cubicBezTo>
                  <a:pt x="299720" y="90170"/>
                  <a:pt x="308610" y="91440"/>
                  <a:pt x="330200" y="87630"/>
                </a:cubicBezTo>
                <a:cubicBezTo>
                  <a:pt x="351790" y="83820"/>
                  <a:pt x="379730" y="78740"/>
                  <a:pt x="414020" y="64770"/>
                </a:cubicBezTo>
                <a:cubicBezTo>
                  <a:pt x="448310" y="50800"/>
                  <a:pt x="497840" y="7620"/>
                  <a:pt x="535940" y="3810"/>
                </a:cubicBezTo>
                <a:cubicBezTo>
                  <a:pt x="574040" y="0"/>
                  <a:pt x="623570" y="16510"/>
                  <a:pt x="642620" y="41910"/>
                </a:cubicBezTo>
                <a:cubicBezTo>
                  <a:pt x="661670" y="67310"/>
                  <a:pt x="655320" y="127000"/>
                  <a:pt x="650240" y="156210"/>
                </a:cubicBezTo>
                <a:cubicBezTo>
                  <a:pt x="645160" y="185420"/>
                  <a:pt x="628650" y="205740"/>
                  <a:pt x="612140" y="217170"/>
                </a:cubicBezTo>
                <a:cubicBezTo>
                  <a:pt x="595630" y="228600"/>
                  <a:pt x="585470" y="226060"/>
                  <a:pt x="551180" y="224790"/>
                </a:cubicBezTo>
                <a:cubicBezTo>
                  <a:pt x="516890" y="223520"/>
                  <a:pt x="459740" y="207010"/>
                  <a:pt x="406400" y="209550"/>
                </a:cubicBezTo>
                <a:cubicBezTo>
                  <a:pt x="353060" y="212090"/>
                  <a:pt x="290830" y="236220"/>
                  <a:pt x="231140" y="240030"/>
                </a:cubicBezTo>
                <a:cubicBezTo>
                  <a:pt x="171450" y="243840"/>
                  <a:pt x="86360" y="255270"/>
                  <a:pt x="48260" y="232410"/>
                </a:cubicBezTo>
                <a:cubicBezTo>
                  <a:pt x="10160" y="209550"/>
                  <a:pt x="5080" y="138430"/>
                  <a:pt x="2540" y="102870"/>
                </a:cubicBezTo>
                <a:cubicBezTo>
                  <a:pt x="0" y="67310"/>
                  <a:pt x="13970" y="30480"/>
                  <a:pt x="33020" y="19050"/>
                </a:cubicBezTo>
                <a:cubicBezTo>
                  <a:pt x="52070" y="7620"/>
                  <a:pt x="74930" y="25400"/>
                  <a:pt x="109220" y="34290"/>
                </a:cubicBezTo>
                <a:close/>
              </a:path>
            </a:pathLst>
          </a:custGeom>
          <a:solidFill>
            <a:srgbClr val="00B05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58528" y="1277426"/>
            <a:ext cx="660672" cy="252825"/>
          </a:xfrm>
          <a:custGeom>
            <a:avLst/>
            <a:gdLst>
              <a:gd name="connsiteX0" fmla="*/ 109220 w 661670"/>
              <a:gd name="connsiteY0" fmla="*/ 34290 h 255270"/>
              <a:gd name="connsiteX1" fmla="*/ 238760 w 661670"/>
              <a:gd name="connsiteY1" fmla="*/ 72390 h 255270"/>
              <a:gd name="connsiteX2" fmla="*/ 284480 w 661670"/>
              <a:gd name="connsiteY2" fmla="*/ 87630 h 255270"/>
              <a:gd name="connsiteX3" fmla="*/ 330200 w 661670"/>
              <a:gd name="connsiteY3" fmla="*/ 87630 h 255270"/>
              <a:gd name="connsiteX4" fmla="*/ 414020 w 661670"/>
              <a:gd name="connsiteY4" fmla="*/ 64770 h 255270"/>
              <a:gd name="connsiteX5" fmla="*/ 535940 w 661670"/>
              <a:gd name="connsiteY5" fmla="*/ 3810 h 255270"/>
              <a:gd name="connsiteX6" fmla="*/ 642620 w 661670"/>
              <a:gd name="connsiteY6" fmla="*/ 41910 h 255270"/>
              <a:gd name="connsiteX7" fmla="*/ 650240 w 661670"/>
              <a:gd name="connsiteY7" fmla="*/ 156210 h 255270"/>
              <a:gd name="connsiteX8" fmla="*/ 612140 w 661670"/>
              <a:gd name="connsiteY8" fmla="*/ 217170 h 255270"/>
              <a:gd name="connsiteX9" fmla="*/ 551180 w 661670"/>
              <a:gd name="connsiteY9" fmla="*/ 224790 h 255270"/>
              <a:gd name="connsiteX10" fmla="*/ 406400 w 661670"/>
              <a:gd name="connsiteY10" fmla="*/ 209550 h 255270"/>
              <a:gd name="connsiteX11" fmla="*/ 231140 w 661670"/>
              <a:gd name="connsiteY11" fmla="*/ 240030 h 255270"/>
              <a:gd name="connsiteX12" fmla="*/ 48260 w 661670"/>
              <a:gd name="connsiteY12" fmla="*/ 232410 h 255270"/>
              <a:gd name="connsiteX13" fmla="*/ 2540 w 661670"/>
              <a:gd name="connsiteY13" fmla="*/ 102870 h 255270"/>
              <a:gd name="connsiteX14" fmla="*/ 33020 w 661670"/>
              <a:gd name="connsiteY14" fmla="*/ 19050 h 255270"/>
              <a:gd name="connsiteX15" fmla="*/ 109220 w 661670"/>
              <a:gd name="connsiteY15" fmla="*/ 34290 h 25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670" h="255270">
                <a:moveTo>
                  <a:pt x="109220" y="34290"/>
                </a:moveTo>
                <a:cubicBezTo>
                  <a:pt x="143510" y="43180"/>
                  <a:pt x="209550" y="63500"/>
                  <a:pt x="238760" y="72390"/>
                </a:cubicBezTo>
                <a:cubicBezTo>
                  <a:pt x="267970" y="81280"/>
                  <a:pt x="269240" y="85090"/>
                  <a:pt x="284480" y="87630"/>
                </a:cubicBezTo>
                <a:cubicBezTo>
                  <a:pt x="299720" y="90170"/>
                  <a:pt x="308610" y="91440"/>
                  <a:pt x="330200" y="87630"/>
                </a:cubicBezTo>
                <a:cubicBezTo>
                  <a:pt x="351790" y="83820"/>
                  <a:pt x="379730" y="78740"/>
                  <a:pt x="414020" y="64770"/>
                </a:cubicBezTo>
                <a:cubicBezTo>
                  <a:pt x="448310" y="50800"/>
                  <a:pt x="497840" y="7620"/>
                  <a:pt x="535940" y="3810"/>
                </a:cubicBezTo>
                <a:cubicBezTo>
                  <a:pt x="574040" y="0"/>
                  <a:pt x="623570" y="16510"/>
                  <a:pt x="642620" y="41910"/>
                </a:cubicBezTo>
                <a:cubicBezTo>
                  <a:pt x="661670" y="67310"/>
                  <a:pt x="655320" y="127000"/>
                  <a:pt x="650240" y="156210"/>
                </a:cubicBezTo>
                <a:cubicBezTo>
                  <a:pt x="645160" y="185420"/>
                  <a:pt x="628650" y="205740"/>
                  <a:pt x="612140" y="217170"/>
                </a:cubicBezTo>
                <a:cubicBezTo>
                  <a:pt x="595630" y="228600"/>
                  <a:pt x="585470" y="226060"/>
                  <a:pt x="551180" y="224790"/>
                </a:cubicBezTo>
                <a:cubicBezTo>
                  <a:pt x="516890" y="223520"/>
                  <a:pt x="459740" y="207010"/>
                  <a:pt x="406400" y="209550"/>
                </a:cubicBezTo>
                <a:cubicBezTo>
                  <a:pt x="353060" y="212090"/>
                  <a:pt x="290830" y="236220"/>
                  <a:pt x="231140" y="240030"/>
                </a:cubicBezTo>
                <a:cubicBezTo>
                  <a:pt x="171450" y="243840"/>
                  <a:pt x="86360" y="255270"/>
                  <a:pt x="48260" y="232410"/>
                </a:cubicBezTo>
                <a:cubicBezTo>
                  <a:pt x="10160" y="209550"/>
                  <a:pt x="5080" y="138430"/>
                  <a:pt x="2540" y="102870"/>
                </a:cubicBezTo>
                <a:cubicBezTo>
                  <a:pt x="0" y="67310"/>
                  <a:pt x="13970" y="30480"/>
                  <a:pt x="33020" y="19050"/>
                </a:cubicBezTo>
                <a:cubicBezTo>
                  <a:pt x="52070" y="7620"/>
                  <a:pt x="74930" y="25400"/>
                  <a:pt x="109220" y="3429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311012" y="914400"/>
            <a:ext cx="660672" cy="252825"/>
          </a:xfrm>
          <a:custGeom>
            <a:avLst/>
            <a:gdLst>
              <a:gd name="connsiteX0" fmla="*/ 109220 w 661670"/>
              <a:gd name="connsiteY0" fmla="*/ 34290 h 255270"/>
              <a:gd name="connsiteX1" fmla="*/ 238760 w 661670"/>
              <a:gd name="connsiteY1" fmla="*/ 72390 h 255270"/>
              <a:gd name="connsiteX2" fmla="*/ 284480 w 661670"/>
              <a:gd name="connsiteY2" fmla="*/ 87630 h 255270"/>
              <a:gd name="connsiteX3" fmla="*/ 330200 w 661670"/>
              <a:gd name="connsiteY3" fmla="*/ 87630 h 255270"/>
              <a:gd name="connsiteX4" fmla="*/ 414020 w 661670"/>
              <a:gd name="connsiteY4" fmla="*/ 64770 h 255270"/>
              <a:gd name="connsiteX5" fmla="*/ 535940 w 661670"/>
              <a:gd name="connsiteY5" fmla="*/ 3810 h 255270"/>
              <a:gd name="connsiteX6" fmla="*/ 642620 w 661670"/>
              <a:gd name="connsiteY6" fmla="*/ 41910 h 255270"/>
              <a:gd name="connsiteX7" fmla="*/ 650240 w 661670"/>
              <a:gd name="connsiteY7" fmla="*/ 156210 h 255270"/>
              <a:gd name="connsiteX8" fmla="*/ 612140 w 661670"/>
              <a:gd name="connsiteY8" fmla="*/ 217170 h 255270"/>
              <a:gd name="connsiteX9" fmla="*/ 551180 w 661670"/>
              <a:gd name="connsiteY9" fmla="*/ 224790 h 255270"/>
              <a:gd name="connsiteX10" fmla="*/ 406400 w 661670"/>
              <a:gd name="connsiteY10" fmla="*/ 209550 h 255270"/>
              <a:gd name="connsiteX11" fmla="*/ 231140 w 661670"/>
              <a:gd name="connsiteY11" fmla="*/ 240030 h 255270"/>
              <a:gd name="connsiteX12" fmla="*/ 48260 w 661670"/>
              <a:gd name="connsiteY12" fmla="*/ 232410 h 255270"/>
              <a:gd name="connsiteX13" fmla="*/ 2540 w 661670"/>
              <a:gd name="connsiteY13" fmla="*/ 102870 h 255270"/>
              <a:gd name="connsiteX14" fmla="*/ 33020 w 661670"/>
              <a:gd name="connsiteY14" fmla="*/ 19050 h 255270"/>
              <a:gd name="connsiteX15" fmla="*/ 109220 w 661670"/>
              <a:gd name="connsiteY15" fmla="*/ 34290 h 25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670" h="255270">
                <a:moveTo>
                  <a:pt x="109220" y="34290"/>
                </a:moveTo>
                <a:cubicBezTo>
                  <a:pt x="143510" y="43180"/>
                  <a:pt x="209550" y="63500"/>
                  <a:pt x="238760" y="72390"/>
                </a:cubicBezTo>
                <a:cubicBezTo>
                  <a:pt x="267970" y="81280"/>
                  <a:pt x="269240" y="85090"/>
                  <a:pt x="284480" y="87630"/>
                </a:cubicBezTo>
                <a:cubicBezTo>
                  <a:pt x="299720" y="90170"/>
                  <a:pt x="308610" y="91440"/>
                  <a:pt x="330200" y="87630"/>
                </a:cubicBezTo>
                <a:cubicBezTo>
                  <a:pt x="351790" y="83820"/>
                  <a:pt x="379730" y="78740"/>
                  <a:pt x="414020" y="64770"/>
                </a:cubicBezTo>
                <a:cubicBezTo>
                  <a:pt x="448310" y="50800"/>
                  <a:pt x="497840" y="7620"/>
                  <a:pt x="535940" y="3810"/>
                </a:cubicBezTo>
                <a:cubicBezTo>
                  <a:pt x="574040" y="0"/>
                  <a:pt x="623570" y="16510"/>
                  <a:pt x="642620" y="41910"/>
                </a:cubicBezTo>
                <a:cubicBezTo>
                  <a:pt x="661670" y="67310"/>
                  <a:pt x="655320" y="127000"/>
                  <a:pt x="650240" y="156210"/>
                </a:cubicBezTo>
                <a:cubicBezTo>
                  <a:pt x="645160" y="185420"/>
                  <a:pt x="628650" y="205740"/>
                  <a:pt x="612140" y="217170"/>
                </a:cubicBezTo>
                <a:cubicBezTo>
                  <a:pt x="595630" y="228600"/>
                  <a:pt x="585470" y="226060"/>
                  <a:pt x="551180" y="224790"/>
                </a:cubicBezTo>
                <a:cubicBezTo>
                  <a:pt x="516890" y="223520"/>
                  <a:pt x="459740" y="207010"/>
                  <a:pt x="406400" y="209550"/>
                </a:cubicBezTo>
                <a:cubicBezTo>
                  <a:pt x="353060" y="212090"/>
                  <a:pt x="290830" y="236220"/>
                  <a:pt x="231140" y="240030"/>
                </a:cubicBezTo>
                <a:cubicBezTo>
                  <a:pt x="171450" y="243840"/>
                  <a:pt x="86360" y="255270"/>
                  <a:pt x="48260" y="232410"/>
                </a:cubicBezTo>
                <a:cubicBezTo>
                  <a:pt x="10160" y="209550"/>
                  <a:pt x="5080" y="138430"/>
                  <a:pt x="2540" y="102870"/>
                </a:cubicBezTo>
                <a:cubicBezTo>
                  <a:pt x="0" y="67310"/>
                  <a:pt x="13970" y="30480"/>
                  <a:pt x="33020" y="19050"/>
                </a:cubicBezTo>
                <a:cubicBezTo>
                  <a:pt x="52070" y="7620"/>
                  <a:pt x="74930" y="25400"/>
                  <a:pt x="109220" y="34290"/>
                </a:cubicBezTo>
                <a:close/>
              </a:path>
            </a:pathLst>
          </a:custGeom>
          <a:solidFill>
            <a:srgbClr val="008E4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311128" y="1256162"/>
            <a:ext cx="660672" cy="252825"/>
          </a:xfrm>
          <a:custGeom>
            <a:avLst/>
            <a:gdLst>
              <a:gd name="connsiteX0" fmla="*/ 109220 w 661670"/>
              <a:gd name="connsiteY0" fmla="*/ 34290 h 255270"/>
              <a:gd name="connsiteX1" fmla="*/ 238760 w 661670"/>
              <a:gd name="connsiteY1" fmla="*/ 72390 h 255270"/>
              <a:gd name="connsiteX2" fmla="*/ 284480 w 661670"/>
              <a:gd name="connsiteY2" fmla="*/ 87630 h 255270"/>
              <a:gd name="connsiteX3" fmla="*/ 330200 w 661670"/>
              <a:gd name="connsiteY3" fmla="*/ 87630 h 255270"/>
              <a:gd name="connsiteX4" fmla="*/ 414020 w 661670"/>
              <a:gd name="connsiteY4" fmla="*/ 64770 h 255270"/>
              <a:gd name="connsiteX5" fmla="*/ 535940 w 661670"/>
              <a:gd name="connsiteY5" fmla="*/ 3810 h 255270"/>
              <a:gd name="connsiteX6" fmla="*/ 642620 w 661670"/>
              <a:gd name="connsiteY6" fmla="*/ 41910 h 255270"/>
              <a:gd name="connsiteX7" fmla="*/ 650240 w 661670"/>
              <a:gd name="connsiteY7" fmla="*/ 156210 h 255270"/>
              <a:gd name="connsiteX8" fmla="*/ 612140 w 661670"/>
              <a:gd name="connsiteY8" fmla="*/ 217170 h 255270"/>
              <a:gd name="connsiteX9" fmla="*/ 551180 w 661670"/>
              <a:gd name="connsiteY9" fmla="*/ 224790 h 255270"/>
              <a:gd name="connsiteX10" fmla="*/ 406400 w 661670"/>
              <a:gd name="connsiteY10" fmla="*/ 209550 h 255270"/>
              <a:gd name="connsiteX11" fmla="*/ 231140 w 661670"/>
              <a:gd name="connsiteY11" fmla="*/ 240030 h 255270"/>
              <a:gd name="connsiteX12" fmla="*/ 48260 w 661670"/>
              <a:gd name="connsiteY12" fmla="*/ 232410 h 255270"/>
              <a:gd name="connsiteX13" fmla="*/ 2540 w 661670"/>
              <a:gd name="connsiteY13" fmla="*/ 102870 h 255270"/>
              <a:gd name="connsiteX14" fmla="*/ 33020 w 661670"/>
              <a:gd name="connsiteY14" fmla="*/ 19050 h 255270"/>
              <a:gd name="connsiteX15" fmla="*/ 109220 w 661670"/>
              <a:gd name="connsiteY15" fmla="*/ 34290 h 25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670" h="255270">
                <a:moveTo>
                  <a:pt x="109220" y="34290"/>
                </a:moveTo>
                <a:cubicBezTo>
                  <a:pt x="143510" y="43180"/>
                  <a:pt x="209550" y="63500"/>
                  <a:pt x="238760" y="72390"/>
                </a:cubicBezTo>
                <a:cubicBezTo>
                  <a:pt x="267970" y="81280"/>
                  <a:pt x="269240" y="85090"/>
                  <a:pt x="284480" y="87630"/>
                </a:cubicBezTo>
                <a:cubicBezTo>
                  <a:pt x="299720" y="90170"/>
                  <a:pt x="308610" y="91440"/>
                  <a:pt x="330200" y="87630"/>
                </a:cubicBezTo>
                <a:cubicBezTo>
                  <a:pt x="351790" y="83820"/>
                  <a:pt x="379730" y="78740"/>
                  <a:pt x="414020" y="64770"/>
                </a:cubicBezTo>
                <a:cubicBezTo>
                  <a:pt x="448310" y="50800"/>
                  <a:pt x="497840" y="7620"/>
                  <a:pt x="535940" y="3810"/>
                </a:cubicBezTo>
                <a:cubicBezTo>
                  <a:pt x="574040" y="0"/>
                  <a:pt x="623570" y="16510"/>
                  <a:pt x="642620" y="41910"/>
                </a:cubicBezTo>
                <a:cubicBezTo>
                  <a:pt x="661670" y="67310"/>
                  <a:pt x="655320" y="127000"/>
                  <a:pt x="650240" y="156210"/>
                </a:cubicBezTo>
                <a:cubicBezTo>
                  <a:pt x="645160" y="185420"/>
                  <a:pt x="628650" y="205740"/>
                  <a:pt x="612140" y="217170"/>
                </a:cubicBezTo>
                <a:cubicBezTo>
                  <a:pt x="595630" y="228600"/>
                  <a:pt x="585470" y="226060"/>
                  <a:pt x="551180" y="224790"/>
                </a:cubicBezTo>
                <a:cubicBezTo>
                  <a:pt x="516890" y="223520"/>
                  <a:pt x="459740" y="207010"/>
                  <a:pt x="406400" y="209550"/>
                </a:cubicBezTo>
                <a:cubicBezTo>
                  <a:pt x="353060" y="212090"/>
                  <a:pt x="290830" y="236220"/>
                  <a:pt x="231140" y="240030"/>
                </a:cubicBezTo>
                <a:cubicBezTo>
                  <a:pt x="171450" y="243840"/>
                  <a:pt x="86360" y="255270"/>
                  <a:pt x="48260" y="232410"/>
                </a:cubicBezTo>
                <a:cubicBezTo>
                  <a:pt x="10160" y="209550"/>
                  <a:pt x="5080" y="138430"/>
                  <a:pt x="2540" y="102870"/>
                </a:cubicBezTo>
                <a:cubicBezTo>
                  <a:pt x="0" y="67310"/>
                  <a:pt x="13970" y="30480"/>
                  <a:pt x="33020" y="19050"/>
                </a:cubicBezTo>
                <a:cubicBezTo>
                  <a:pt x="52070" y="7620"/>
                  <a:pt x="74930" y="25400"/>
                  <a:pt x="109220" y="34290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58000">
                <a:srgbClr val="00B050"/>
              </a:gs>
            </a:gsLst>
            <a:lin ang="16200000" scaled="0"/>
          </a:gra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31"/>
          <p:cNvSpPr txBox="1">
            <a:spLocks noChangeArrowheads="1"/>
          </p:cNvSpPr>
          <p:nvPr/>
        </p:nvSpPr>
        <p:spPr bwMode="auto">
          <a:xfrm>
            <a:off x="8542498" y="7146140"/>
            <a:ext cx="1445615" cy="334707"/>
          </a:xfrm>
          <a:prstGeom prst="rect">
            <a:avLst/>
          </a:prstGeom>
          <a:solidFill>
            <a:srgbClr val="00B0F0">
              <a:alpha val="90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57150" tIns="28575" rIns="57150" bIns="28575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900" b="1" dirty="0">
                <a:solidFill>
                  <a:schemeClr val="bg1"/>
                </a:solidFill>
                <a:cs typeface="Arial" pitchFamily="34" charset="0"/>
              </a:rPr>
              <a:t>See Next Slide 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cs typeface="Arial" pitchFamily="34" charset="0"/>
              </a:rPr>
              <a:t>for Details</a:t>
            </a:r>
          </a:p>
        </p:txBody>
      </p:sp>
      <p:sp>
        <p:nvSpPr>
          <p:cNvPr id="14" name="Explosion 2 13"/>
          <p:cNvSpPr/>
          <p:nvPr/>
        </p:nvSpPr>
        <p:spPr>
          <a:xfrm rot="936854">
            <a:off x="8637887" y="6374438"/>
            <a:ext cx="1336918" cy="884880"/>
          </a:xfrm>
          <a:prstGeom prst="irregularSeal2">
            <a:avLst/>
          </a:prstGeom>
          <a:solidFill>
            <a:srgbClr val="FFC000">
              <a:alpha val="48000"/>
            </a:srgb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94667" y="6617849"/>
            <a:ext cx="1126807" cy="3039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57150" tIns="28575" rIns="57150" bIns="28575" rtlCol="0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W. Gordon</a:t>
            </a:r>
          </a:p>
        </p:txBody>
      </p:sp>
      <p:pic>
        <p:nvPicPr>
          <p:cNvPr id="16" name="Picture 19" descr="Geoframe PPT's - Clif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9149" r="4167" b="26657"/>
          <a:stretch>
            <a:fillRect/>
          </a:stretch>
        </p:blipFill>
        <p:spPr bwMode="auto">
          <a:xfrm>
            <a:off x="10378166" y="8410066"/>
            <a:ext cx="5062494" cy="1368871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auto">
          <a:xfrm>
            <a:off x="10378166" y="8749682"/>
            <a:ext cx="1141275" cy="735983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42"/>
          <p:cNvSpPr txBox="1">
            <a:spLocks noChangeArrowheads="1"/>
          </p:cNvSpPr>
          <p:nvPr/>
        </p:nvSpPr>
        <p:spPr bwMode="auto">
          <a:xfrm>
            <a:off x="11003368" y="5667163"/>
            <a:ext cx="2127687" cy="830997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>
                <a:cs typeface="Arial" pitchFamily="34" charset="0"/>
              </a:rPr>
              <a:t>El Paso – Miller 11-1</a:t>
            </a:r>
          </a:p>
          <a:p>
            <a:r>
              <a:rPr lang="en-US" sz="1000" b="1" dirty="0" smtClean="0">
                <a:cs typeface="Arial" pitchFamily="34" charset="0"/>
              </a:rPr>
              <a:t>Report'd:</a:t>
            </a:r>
            <a:r>
              <a:rPr lang="en-US" sz="1000" dirty="0" smtClean="0">
                <a:cs typeface="Arial" pitchFamily="34" charset="0"/>
              </a:rPr>
              <a:t> 2/3/12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>
                <a:cs typeface="Arial" pitchFamily="34" charset="0"/>
              </a:rPr>
              <a:t>IP: </a:t>
            </a:r>
            <a:r>
              <a:rPr lang="en-US" sz="1000" dirty="0">
                <a:cs typeface="Arial" pitchFamily="34" charset="0"/>
              </a:rPr>
              <a:t>405 </a:t>
            </a:r>
            <a:r>
              <a:rPr lang="en-US" sz="1000" dirty="0" smtClean="0">
                <a:cs typeface="Arial" pitchFamily="34" charset="0"/>
              </a:rPr>
              <a:t>BCP + </a:t>
            </a:r>
            <a:r>
              <a:rPr lang="en-US" sz="1000" dirty="0">
                <a:cs typeface="Arial" pitchFamily="34" charset="0"/>
              </a:rPr>
              <a:t>128 </a:t>
            </a:r>
            <a:r>
              <a:rPr lang="en-US" sz="1000" dirty="0" smtClean="0">
                <a:cs typeface="Arial" pitchFamily="34" charset="0"/>
              </a:rPr>
              <a:t>MCFD </a:t>
            </a:r>
          </a:p>
          <a:p>
            <a:r>
              <a:rPr lang="en-US" sz="1000" b="1" dirty="0" smtClean="0">
                <a:cs typeface="Arial" pitchFamily="34" charset="0"/>
              </a:rPr>
              <a:t>TD:</a:t>
            </a:r>
            <a:r>
              <a:rPr lang="en-US" sz="1000" dirty="0" smtClean="0">
                <a:cs typeface="Arial" pitchFamily="34" charset="0"/>
              </a:rPr>
              <a:t> 15,000</a:t>
            </a:r>
          </a:p>
          <a:p>
            <a:r>
              <a:rPr lang="en-US" sz="1000" b="1" dirty="0" err="1" smtClean="0">
                <a:cs typeface="Arial" pitchFamily="34" charset="0"/>
              </a:rPr>
              <a:t>Obj</a:t>
            </a:r>
            <a:r>
              <a:rPr lang="en-US" sz="1000" b="1" dirty="0" smtClean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</a:t>
            </a:r>
            <a:r>
              <a:rPr lang="en-US" sz="1000" dirty="0" smtClean="0">
                <a:cs typeface="Arial" pitchFamily="34" charset="0"/>
              </a:rPr>
              <a:t> </a:t>
            </a:r>
            <a:r>
              <a:rPr lang="en-US" sz="1000" dirty="0" err="1" smtClean="0">
                <a:cs typeface="Arial" pitchFamily="34" charset="0"/>
              </a:rPr>
              <a:t>Lwr</a:t>
            </a:r>
            <a:r>
              <a:rPr lang="en-US" sz="1000" dirty="0" smtClean="0">
                <a:cs typeface="Arial" pitchFamily="34" charset="0"/>
              </a:rPr>
              <a:t> </a:t>
            </a:r>
            <a:r>
              <a:rPr lang="en-US" sz="1000" dirty="0" err="1" smtClean="0">
                <a:cs typeface="Arial" pitchFamily="34" charset="0"/>
              </a:rPr>
              <a:t>Wx</a:t>
            </a:r>
            <a:r>
              <a:rPr lang="en-US" sz="1000" dirty="0" smtClean="0">
                <a:cs typeface="Arial" pitchFamily="34" charset="0"/>
              </a:rPr>
              <a:t>/ 10,988-11,004 </a:t>
            </a:r>
          </a:p>
          <a:p>
            <a:r>
              <a:rPr lang="en-US" sz="400" dirty="0">
                <a:cs typeface="Arial" pitchFamily="34" charset="0"/>
              </a:rPr>
              <a:t>17011211110000</a:t>
            </a:r>
            <a:endParaRPr lang="en-US" sz="400" b="1" dirty="0">
              <a:cs typeface="Arial" pitchFamily="34" charset="0"/>
            </a:endParaRPr>
          </a:p>
        </p:txBody>
      </p:sp>
      <p:cxnSp>
        <p:nvCxnSpPr>
          <p:cNvPr id="24" name="Straight Arrow Connector 23"/>
          <p:cNvCxnSpPr>
            <a:stCxn id="22" idx="0"/>
            <a:endCxn id="101" idx="3"/>
          </p:cNvCxnSpPr>
          <p:nvPr/>
        </p:nvCxnSpPr>
        <p:spPr>
          <a:xfrm flipH="1" flipV="1">
            <a:off x="10761749" y="5251355"/>
            <a:ext cx="1305463" cy="41580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40"/>
          <p:cNvSpPr txBox="1">
            <a:spLocks noChangeArrowheads="1"/>
          </p:cNvSpPr>
          <p:nvPr/>
        </p:nvSpPr>
        <p:spPr bwMode="auto">
          <a:xfrm>
            <a:off x="4710464" y="4622103"/>
            <a:ext cx="1942460" cy="769441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800" b="1" dirty="0">
                <a:cs typeface="Arial" pitchFamily="34" charset="0"/>
              </a:rPr>
              <a:t>EP Energy– </a:t>
            </a:r>
            <a:r>
              <a:rPr lang="en-US" sz="800" b="1" dirty="0" smtClean="0">
                <a:cs typeface="Arial" pitchFamily="34" charset="0"/>
              </a:rPr>
              <a:t>Van Winkle </a:t>
            </a:r>
            <a:r>
              <a:rPr lang="en-US" sz="800" b="1" dirty="0">
                <a:cs typeface="Arial" pitchFamily="34" charset="0"/>
              </a:rPr>
              <a:t>22-1</a:t>
            </a:r>
          </a:p>
          <a:p>
            <a:r>
              <a:rPr lang="en-US" sz="800" b="1" dirty="0" smtClean="0">
                <a:cs typeface="Arial" pitchFamily="34" charset="0"/>
              </a:rPr>
              <a:t>Report'd:</a:t>
            </a:r>
            <a:r>
              <a:rPr lang="en-US" sz="800" dirty="0" smtClean="0">
                <a:cs typeface="Arial" pitchFamily="34" charset="0"/>
              </a:rPr>
              <a:t> 2/14/12</a:t>
            </a:r>
            <a:endParaRPr lang="en-US" sz="800" b="1" dirty="0">
              <a:cs typeface="Arial" pitchFamily="34" charset="0"/>
            </a:endParaRPr>
          </a:p>
          <a:p>
            <a:r>
              <a:rPr lang="en-US" sz="800" b="1" dirty="0" smtClean="0">
                <a:cs typeface="Arial" pitchFamily="34" charset="0"/>
              </a:rPr>
              <a:t>IP:  700*</a:t>
            </a:r>
            <a:r>
              <a:rPr lang="en-US" sz="800" dirty="0" smtClean="0">
                <a:cs typeface="Arial" pitchFamily="34" charset="0"/>
              </a:rPr>
              <a:t> BCPD + </a:t>
            </a:r>
            <a:r>
              <a:rPr lang="en-US" sz="800" dirty="0">
                <a:cs typeface="Arial" pitchFamily="34" charset="0"/>
              </a:rPr>
              <a:t>189 </a:t>
            </a:r>
            <a:r>
              <a:rPr lang="en-US" sz="800" dirty="0" smtClean="0">
                <a:cs typeface="Arial" pitchFamily="34" charset="0"/>
              </a:rPr>
              <a:t>MCFD</a:t>
            </a:r>
            <a:endParaRPr lang="en-US" sz="800" dirty="0">
              <a:cs typeface="Arial" pitchFamily="34" charset="0"/>
            </a:endParaRPr>
          </a:p>
          <a:p>
            <a:r>
              <a:rPr lang="en-US" sz="800" b="1" dirty="0" smtClean="0">
                <a:cs typeface="Arial" pitchFamily="34" charset="0"/>
              </a:rPr>
              <a:t>TD: </a:t>
            </a:r>
            <a:r>
              <a:rPr lang="en-US" sz="800" dirty="0" smtClean="0">
                <a:cs typeface="Arial" pitchFamily="34" charset="0"/>
              </a:rPr>
              <a:t>15000</a:t>
            </a:r>
          </a:p>
          <a:p>
            <a:r>
              <a:rPr lang="en-US" sz="800" b="1" dirty="0" err="1" smtClean="0">
                <a:cs typeface="Arial" pitchFamily="34" charset="0"/>
              </a:rPr>
              <a:t>Obj</a:t>
            </a:r>
            <a:r>
              <a:rPr lang="en-US" sz="800" b="1" dirty="0" smtClean="0">
                <a:cs typeface="Arial" pitchFamily="34" charset="0"/>
              </a:rPr>
              <a:t>/ </a:t>
            </a:r>
            <a:r>
              <a:rPr lang="en-US" sz="800" b="1" dirty="0" err="1" smtClean="0">
                <a:cs typeface="Arial" pitchFamily="34" charset="0"/>
              </a:rPr>
              <a:t>Perf</a:t>
            </a:r>
            <a:r>
              <a:rPr lang="en-US" sz="800" b="1" dirty="0" smtClean="0">
                <a:cs typeface="Arial" pitchFamily="34" charset="0"/>
              </a:rPr>
              <a:t>: </a:t>
            </a:r>
            <a:r>
              <a:rPr lang="en-US" sz="800" dirty="0">
                <a:cs typeface="Arial" pitchFamily="34" charset="0"/>
              </a:rPr>
              <a:t>Basal </a:t>
            </a:r>
            <a:r>
              <a:rPr lang="en-US" sz="800" dirty="0" err="1">
                <a:cs typeface="Arial" pitchFamily="34" charset="0"/>
              </a:rPr>
              <a:t>Upr</a:t>
            </a:r>
            <a:r>
              <a:rPr lang="en-US" sz="800" dirty="0">
                <a:cs typeface="Arial" pitchFamily="34" charset="0"/>
              </a:rPr>
              <a:t> </a:t>
            </a:r>
            <a:r>
              <a:rPr lang="en-US" sz="800" dirty="0" err="1">
                <a:cs typeface="Arial" pitchFamily="34" charset="0"/>
              </a:rPr>
              <a:t>Wx</a:t>
            </a:r>
            <a:r>
              <a:rPr lang="en-US" sz="800" b="1" dirty="0" smtClean="0">
                <a:cs typeface="Arial" pitchFamily="34" charset="0"/>
              </a:rPr>
              <a:t>/ </a:t>
            </a:r>
            <a:r>
              <a:rPr lang="en-US" sz="800" dirty="0" smtClean="0">
                <a:cs typeface="Arial" pitchFamily="34" charset="0"/>
              </a:rPr>
              <a:t>10,784-10,864</a:t>
            </a:r>
          </a:p>
          <a:p>
            <a:r>
              <a:rPr lang="en-US" sz="800" b="1" dirty="0" smtClean="0">
                <a:cs typeface="Arial" pitchFamily="34" charset="0"/>
              </a:rPr>
              <a:t>    * As Per Randy </a:t>
            </a:r>
            <a:r>
              <a:rPr lang="en-US" sz="800" b="1" dirty="0" err="1" smtClean="0">
                <a:cs typeface="Arial" pitchFamily="34" charset="0"/>
              </a:rPr>
              <a:t>Allmon</a:t>
            </a:r>
            <a:endParaRPr lang="en-US" sz="800" b="1" dirty="0" smtClean="0">
              <a:cs typeface="Arial" pitchFamily="34" charset="0"/>
            </a:endParaRPr>
          </a:p>
          <a:p>
            <a:r>
              <a:rPr lang="en-US" sz="200" dirty="0">
                <a:cs typeface="Arial" pitchFamily="34" charset="0"/>
              </a:rPr>
              <a:t>17011211200000</a:t>
            </a:r>
            <a:endParaRPr lang="en-US" sz="200" b="1" dirty="0">
              <a:cs typeface="Arial" pitchFamily="34" charset="0"/>
            </a:endParaRPr>
          </a:p>
        </p:txBody>
      </p:sp>
      <p:cxnSp>
        <p:nvCxnSpPr>
          <p:cNvPr id="26" name="Straight Arrow Connector 25"/>
          <p:cNvCxnSpPr>
            <a:stCxn id="25" idx="2"/>
            <a:endCxn id="97" idx="3"/>
          </p:cNvCxnSpPr>
          <p:nvPr/>
        </p:nvCxnSpPr>
        <p:spPr>
          <a:xfrm flipH="1">
            <a:off x="5115961" y="5391544"/>
            <a:ext cx="565733" cy="7367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40"/>
          <p:cNvSpPr txBox="1">
            <a:spLocks noChangeArrowheads="1"/>
          </p:cNvSpPr>
          <p:nvPr/>
        </p:nvSpPr>
        <p:spPr bwMode="auto">
          <a:xfrm>
            <a:off x="619020" y="8257533"/>
            <a:ext cx="2083533" cy="830997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>
                <a:cs typeface="Arial" pitchFamily="34" charset="0"/>
              </a:rPr>
              <a:t>EP Energy– Olympia  4-3 ALT</a:t>
            </a:r>
          </a:p>
          <a:p>
            <a:r>
              <a:rPr lang="en-US" sz="1000" b="1" dirty="0" smtClean="0">
                <a:cs typeface="Arial" pitchFamily="34" charset="0"/>
              </a:rPr>
              <a:t>Report'd:</a:t>
            </a:r>
            <a:r>
              <a:rPr lang="en-US" sz="1000" dirty="0" smtClean="0">
                <a:cs typeface="Arial" pitchFamily="34" charset="0"/>
              </a:rPr>
              <a:t> 2/14/12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IP: </a:t>
            </a:r>
            <a:r>
              <a:rPr lang="en-US" sz="1000" dirty="0" smtClean="0">
                <a:cs typeface="Arial" pitchFamily="34" charset="0"/>
              </a:rPr>
              <a:t>480 BCPD + 2146 MCFD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TD: </a:t>
            </a:r>
            <a:r>
              <a:rPr lang="en-US" sz="1000" dirty="0" smtClean="0">
                <a:cs typeface="Arial" pitchFamily="34" charset="0"/>
              </a:rPr>
              <a:t>15,000</a:t>
            </a:r>
          </a:p>
          <a:p>
            <a:r>
              <a:rPr lang="en-US" sz="1000" b="1" dirty="0" err="1" smtClean="0">
                <a:cs typeface="Arial" pitchFamily="34" charset="0"/>
              </a:rPr>
              <a:t>Obj</a:t>
            </a:r>
            <a:r>
              <a:rPr lang="en-US" sz="1000" b="1" dirty="0" smtClean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smtClean="0">
                <a:cs typeface="Arial" pitchFamily="34" charset="0"/>
              </a:rPr>
              <a:t>Mid </a:t>
            </a:r>
            <a:r>
              <a:rPr lang="en-US" sz="1000" dirty="0" err="1" smtClean="0">
                <a:cs typeface="Arial" pitchFamily="34" charset="0"/>
              </a:rPr>
              <a:t>Wx</a:t>
            </a:r>
            <a:r>
              <a:rPr lang="en-US" sz="1000" dirty="0" smtClean="0">
                <a:cs typeface="Arial" pitchFamily="34" charset="0"/>
              </a:rPr>
              <a:t>/ 12,297- 13,639</a:t>
            </a:r>
          </a:p>
          <a:p>
            <a:r>
              <a:rPr lang="en-US" sz="400" dirty="0">
                <a:cs typeface="Arial" pitchFamily="34" charset="0"/>
              </a:rPr>
              <a:t>17011211260000</a:t>
            </a:r>
            <a:endParaRPr lang="en-US" sz="400" b="1" dirty="0">
              <a:cs typeface="Arial" pitchFamily="34" charset="0"/>
            </a:endParaRPr>
          </a:p>
        </p:txBody>
      </p:sp>
      <p:cxnSp>
        <p:nvCxnSpPr>
          <p:cNvPr id="30" name="Straight Arrow Connector 29"/>
          <p:cNvCxnSpPr>
            <a:stCxn id="29" idx="3"/>
            <a:endCxn id="91" idx="2"/>
          </p:cNvCxnSpPr>
          <p:nvPr/>
        </p:nvCxnSpPr>
        <p:spPr>
          <a:xfrm flipV="1">
            <a:off x="2702553" y="6671964"/>
            <a:ext cx="1683582" cy="200106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40"/>
          <p:cNvSpPr txBox="1">
            <a:spLocks noChangeArrowheads="1"/>
          </p:cNvSpPr>
          <p:nvPr/>
        </p:nvSpPr>
        <p:spPr bwMode="auto">
          <a:xfrm>
            <a:off x="7350611" y="5635224"/>
            <a:ext cx="2326789" cy="830997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err="1" smtClean="0">
                <a:cs typeface="Arial" pitchFamily="34" charset="0"/>
              </a:rPr>
              <a:t>Midstates</a:t>
            </a:r>
            <a:r>
              <a:rPr lang="en-US" sz="1000" b="1" dirty="0" smtClean="0">
                <a:cs typeface="Arial" pitchFamily="34" charset="0"/>
              </a:rPr>
              <a:t> </a:t>
            </a:r>
            <a:r>
              <a:rPr lang="en-US" sz="1000" b="1" dirty="0">
                <a:cs typeface="Arial" pitchFamily="34" charset="0"/>
              </a:rPr>
              <a:t>– </a:t>
            </a:r>
            <a:r>
              <a:rPr lang="en-US" sz="1000" b="1" dirty="0" smtClean="0">
                <a:cs typeface="Arial" pitchFamily="34" charset="0"/>
              </a:rPr>
              <a:t>Musser-Davis 33-10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Report'd:</a:t>
            </a:r>
            <a:r>
              <a:rPr lang="en-US" sz="1000" dirty="0" smtClean="0">
                <a:cs typeface="Arial" pitchFamily="34" charset="0"/>
              </a:rPr>
              <a:t> 2/29/12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IP: </a:t>
            </a:r>
            <a:r>
              <a:rPr lang="en-US" sz="1000" dirty="0" smtClean="0">
                <a:cs typeface="Arial" pitchFamily="34" charset="0"/>
              </a:rPr>
              <a:t> 1000 BOPD, 71 MCFD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TD: </a:t>
            </a:r>
            <a:r>
              <a:rPr lang="en-US" sz="1000" dirty="0" smtClean="0">
                <a:cs typeface="Arial" pitchFamily="34" charset="0"/>
              </a:rPr>
              <a:t>14,250</a:t>
            </a:r>
          </a:p>
          <a:p>
            <a:r>
              <a:rPr lang="en-US" sz="1000" b="1" dirty="0" err="1" smtClean="0">
                <a:cs typeface="Arial" pitchFamily="34" charset="0"/>
              </a:rPr>
              <a:t>Obj</a:t>
            </a:r>
            <a:r>
              <a:rPr lang="en-US" sz="1000" b="1" dirty="0" smtClean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smtClean="0">
                <a:cs typeface="Arial" pitchFamily="34" charset="0"/>
              </a:rPr>
              <a:t>Basal </a:t>
            </a:r>
            <a:r>
              <a:rPr lang="en-US" sz="1000" dirty="0" err="1" smtClean="0">
                <a:cs typeface="Arial" pitchFamily="34" charset="0"/>
              </a:rPr>
              <a:t>Upr</a:t>
            </a:r>
            <a:r>
              <a:rPr lang="en-US" sz="1000" dirty="0" smtClean="0">
                <a:cs typeface="Arial" pitchFamily="34" charset="0"/>
              </a:rPr>
              <a:t> </a:t>
            </a:r>
            <a:r>
              <a:rPr lang="en-US" sz="1000" dirty="0" err="1" smtClean="0">
                <a:cs typeface="Arial" pitchFamily="34" charset="0"/>
              </a:rPr>
              <a:t>Wx</a:t>
            </a:r>
            <a:r>
              <a:rPr lang="en-US" sz="1000" dirty="0" smtClean="0">
                <a:cs typeface="Arial" pitchFamily="34" charset="0"/>
              </a:rPr>
              <a:t>/ 12958-13700</a:t>
            </a:r>
          </a:p>
          <a:p>
            <a:r>
              <a:rPr lang="en-US" sz="400" dirty="0">
                <a:cs typeface="Arial" pitchFamily="34" charset="0"/>
              </a:rPr>
              <a:t>17011211250000</a:t>
            </a:r>
            <a:endParaRPr lang="en-US" sz="400" b="1" dirty="0">
              <a:cs typeface="Arial" pitchFamily="34" charset="0"/>
            </a:endParaRPr>
          </a:p>
        </p:txBody>
      </p:sp>
      <p:sp>
        <p:nvSpPr>
          <p:cNvPr id="34" name="TextBox 40"/>
          <p:cNvSpPr txBox="1">
            <a:spLocks noChangeArrowheads="1"/>
          </p:cNvSpPr>
          <p:nvPr/>
        </p:nvSpPr>
        <p:spPr bwMode="auto">
          <a:xfrm>
            <a:off x="3415313" y="8003086"/>
            <a:ext cx="1941644" cy="769441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>
                <a:cs typeface="Arial" pitchFamily="34" charset="0"/>
              </a:rPr>
              <a:t>EP Energy– </a:t>
            </a:r>
            <a:r>
              <a:rPr lang="en-US" sz="1000" b="1" dirty="0" smtClean="0">
                <a:cs typeface="Arial" pitchFamily="34" charset="0"/>
              </a:rPr>
              <a:t>Olympia 20-3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Report'd:</a:t>
            </a:r>
            <a:r>
              <a:rPr lang="en-US" sz="1000" dirty="0" smtClean="0">
                <a:cs typeface="Arial" pitchFamily="34" charset="0"/>
              </a:rPr>
              <a:t> 2/24/12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IP: </a:t>
            </a:r>
            <a:r>
              <a:rPr lang="en-US" sz="1000" dirty="0" smtClean="0">
                <a:cs typeface="Arial" pitchFamily="34" charset="0"/>
              </a:rPr>
              <a:t> 323 BCPD,+ 983 MCFD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TD: </a:t>
            </a:r>
            <a:r>
              <a:rPr lang="en-US" sz="1000" dirty="0" smtClean="0">
                <a:cs typeface="Arial" pitchFamily="34" charset="0"/>
              </a:rPr>
              <a:t>13,500</a:t>
            </a:r>
          </a:p>
          <a:p>
            <a:r>
              <a:rPr lang="en-US" sz="1000" b="1" dirty="0" err="1" smtClean="0">
                <a:cs typeface="Arial" pitchFamily="34" charset="0"/>
              </a:rPr>
              <a:t>Obj</a:t>
            </a:r>
            <a:r>
              <a:rPr lang="en-US" sz="1000" b="1" dirty="0" smtClean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err="1" smtClean="0">
                <a:cs typeface="Arial" pitchFamily="34" charset="0"/>
              </a:rPr>
              <a:t>Upr</a:t>
            </a:r>
            <a:r>
              <a:rPr lang="en-US" sz="1000" dirty="0" smtClean="0">
                <a:cs typeface="Arial" pitchFamily="34" charset="0"/>
              </a:rPr>
              <a:t> </a:t>
            </a:r>
            <a:r>
              <a:rPr lang="en-US" sz="1000" dirty="0" err="1" smtClean="0">
                <a:cs typeface="Arial" pitchFamily="34" charset="0"/>
              </a:rPr>
              <a:t>Wx</a:t>
            </a:r>
            <a:r>
              <a:rPr lang="en-US" sz="1000" dirty="0" smtClean="0">
                <a:cs typeface="Arial" pitchFamily="34" charset="0"/>
              </a:rPr>
              <a:t>/ 12,022-12,544</a:t>
            </a:r>
            <a:endParaRPr lang="en-US" sz="1000" b="1" dirty="0">
              <a:cs typeface="Arial" pitchFamily="34" charset="0"/>
            </a:endParaRPr>
          </a:p>
        </p:txBody>
      </p:sp>
      <p:cxnSp>
        <p:nvCxnSpPr>
          <p:cNvPr id="35" name="Straight Arrow Connector 34"/>
          <p:cNvCxnSpPr>
            <a:stCxn id="34" idx="3"/>
            <a:endCxn id="98" idx="2"/>
          </p:cNvCxnSpPr>
          <p:nvPr/>
        </p:nvCxnSpPr>
        <p:spPr>
          <a:xfrm flipV="1">
            <a:off x="5356957" y="7574280"/>
            <a:ext cx="504583" cy="81352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9"/>
          <p:cNvSpPr txBox="1">
            <a:spLocks noChangeArrowheads="1"/>
          </p:cNvSpPr>
          <p:nvPr/>
        </p:nvSpPr>
        <p:spPr bwMode="auto">
          <a:xfrm>
            <a:off x="10773503" y="3931820"/>
            <a:ext cx="2104297" cy="830997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>
                <a:cs typeface="Arial" pitchFamily="34" charset="0"/>
              </a:rPr>
              <a:t>El Paso – </a:t>
            </a:r>
            <a:r>
              <a:rPr lang="en-US" sz="1000" b="1" dirty="0" smtClean="0">
                <a:cs typeface="Arial" pitchFamily="34" charset="0"/>
              </a:rPr>
              <a:t>Anita </a:t>
            </a:r>
            <a:r>
              <a:rPr lang="en-US" sz="1000" b="1" dirty="0" err="1" smtClean="0">
                <a:cs typeface="Arial" pitchFamily="34" charset="0"/>
              </a:rPr>
              <a:t>MidKiff</a:t>
            </a:r>
            <a:r>
              <a:rPr lang="en-US" sz="1000" b="1" dirty="0" smtClean="0">
                <a:cs typeface="Arial" pitchFamily="34" charset="0"/>
              </a:rPr>
              <a:t> 33-1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Report'd:</a:t>
            </a:r>
            <a:r>
              <a:rPr lang="en-US" sz="1000" dirty="0" smtClean="0">
                <a:cs typeface="Arial" pitchFamily="34" charset="0"/>
              </a:rPr>
              <a:t> 2/28/12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>
                <a:cs typeface="Arial" pitchFamily="34" charset="0"/>
              </a:rPr>
              <a:t>IP: </a:t>
            </a:r>
            <a:r>
              <a:rPr lang="en-US" sz="1000" dirty="0" smtClean="0">
                <a:cs typeface="Arial" pitchFamily="34" charset="0"/>
              </a:rPr>
              <a:t>3.1 </a:t>
            </a:r>
            <a:r>
              <a:rPr lang="en-US" sz="1000" dirty="0">
                <a:cs typeface="Arial" pitchFamily="34" charset="0"/>
              </a:rPr>
              <a:t>BCP </a:t>
            </a:r>
            <a:r>
              <a:rPr lang="en-US" sz="1000" dirty="0" smtClean="0">
                <a:cs typeface="Arial" pitchFamily="34" charset="0"/>
              </a:rPr>
              <a:t>+ 0 MCFD </a:t>
            </a:r>
          </a:p>
          <a:p>
            <a:r>
              <a:rPr lang="en-US" sz="1000" b="1" dirty="0" smtClean="0">
                <a:cs typeface="Arial" pitchFamily="34" charset="0"/>
              </a:rPr>
              <a:t>TD: </a:t>
            </a:r>
            <a:r>
              <a:rPr lang="en-US" sz="1000" dirty="0" smtClean="0">
                <a:cs typeface="Arial" pitchFamily="34" charset="0"/>
              </a:rPr>
              <a:t>12,800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err="1" smtClean="0">
                <a:cs typeface="Arial" pitchFamily="34" charset="0"/>
              </a:rPr>
              <a:t>Obj</a:t>
            </a:r>
            <a:r>
              <a:rPr lang="en-US" sz="1000" b="1" dirty="0" smtClean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</a:t>
            </a:r>
            <a:r>
              <a:rPr lang="en-US" sz="1000" dirty="0" smtClean="0">
                <a:cs typeface="Arial" pitchFamily="34" charset="0"/>
              </a:rPr>
              <a:t> </a:t>
            </a:r>
            <a:r>
              <a:rPr lang="en-US" sz="1000" dirty="0">
                <a:cs typeface="Arial" pitchFamily="34" charset="0"/>
              </a:rPr>
              <a:t>Mid </a:t>
            </a:r>
            <a:r>
              <a:rPr lang="en-US" sz="1000" dirty="0" err="1" smtClean="0">
                <a:cs typeface="Arial" pitchFamily="34" charset="0"/>
              </a:rPr>
              <a:t>Wx</a:t>
            </a:r>
            <a:r>
              <a:rPr lang="en-US" sz="1000" dirty="0" smtClean="0">
                <a:cs typeface="Arial" pitchFamily="34" charset="0"/>
              </a:rPr>
              <a:t>/ 10,647-10,810 </a:t>
            </a:r>
          </a:p>
          <a:p>
            <a:r>
              <a:rPr lang="en-US" sz="400" dirty="0">
                <a:cs typeface="Arial" pitchFamily="34" charset="0"/>
              </a:rPr>
              <a:t>17011211100000</a:t>
            </a:r>
            <a:endParaRPr lang="en-US" sz="400" b="1" dirty="0">
              <a:cs typeface="Arial" pitchFamily="34" charset="0"/>
            </a:endParaRPr>
          </a:p>
        </p:txBody>
      </p:sp>
      <p:cxnSp>
        <p:nvCxnSpPr>
          <p:cNvPr id="39" name="Straight Arrow Connector 38"/>
          <p:cNvCxnSpPr>
            <a:stCxn id="38" idx="1"/>
            <a:endCxn id="100" idx="0"/>
          </p:cNvCxnSpPr>
          <p:nvPr/>
        </p:nvCxnSpPr>
        <p:spPr>
          <a:xfrm flipH="1">
            <a:off x="10160066" y="4347319"/>
            <a:ext cx="613437" cy="24883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602460" y="1697066"/>
            <a:ext cx="2475913" cy="1754326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>
                <a:cs typeface="Arial" pitchFamily="34" charset="0"/>
              </a:rPr>
              <a:t>EP Energy– </a:t>
            </a:r>
            <a:r>
              <a:rPr lang="en-US" sz="1000" b="1" dirty="0" smtClean="0">
                <a:cs typeface="Arial" pitchFamily="34" charset="0"/>
              </a:rPr>
              <a:t>BP 33-1 ALT</a:t>
            </a:r>
          </a:p>
          <a:p>
            <a:r>
              <a:rPr lang="en-US" sz="1000" b="1" dirty="0" err="1" smtClean="0">
                <a:cs typeface="Arial" pitchFamily="34" charset="0"/>
              </a:rPr>
              <a:t>ReComp’d</a:t>
            </a:r>
            <a:r>
              <a:rPr lang="en-US" sz="1000" b="1" dirty="0" smtClean="0">
                <a:cs typeface="Arial" pitchFamily="34" charset="0"/>
              </a:rPr>
              <a:t>:</a:t>
            </a:r>
            <a:r>
              <a:rPr lang="en-US" sz="1000" dirty="0" smtClean="0">
                <a:cs typeface="Arial" pitchFamily="34" charset="0"/>
              </a:rPr>
              <a:t> 4/12/12</a:t>
            </a:r>
          </a:p>
          <a:p>
            <a:r>
              <a:rPr lang="en-US" sz="1000" b="1" dirty="0" smtClean="0">
                <a:cs typeface="Arial" pitchFamily="34" charset="0"/>
              </a:rPr>
              <a:t>IP: </a:t>
            </a:r>
            <a:r>
              <a:rPr lang="en-US" sz="1000" dirty="0" smtClean="0">
                <a:cs typeface="Arial" pitchFamily="34" charset="0"/>
              </a:rPr>
              <a:t>214 BCPD + 2720 MCFD</a:t>
            </a:r>
          </a:p>
          <a:p>
            <a:r>
              <a:rPr lang="en-US" sz="1000" b="1" dirty="0" err="1" smtClean="0">
                <a:cs typeface="Arial" pitchFamily="34" charset="0"/>
              </a:rPr>
              <a:t>Obj</a:t>
            </a:r>
            <a:r>
              <a:rPr lang="en-US" sz="1000" b="1" dirty="0" smtClean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smtClean="0">
                <a:cs typeface="Arial" pitchFamily="34" charset="0"/>
              </a:rPr>
              <a:t>Basal </a:t>
            </a:r>
            <a:r>
              <a:rPr lang="en-US" sz="1000" dirty="0" err="1" smtClean="0">
                <a:cs typeface="Arial" pitchFamily="34" charset="0"/>
              </a:rPr>
              <a:t>Upr</a:t>
            </a:r>
            <a:r>
              <a:rPr lang="en-US" sz="1000" dirty="0" smtClean="0">
                <a:cs typeface="Arial" pitchFamily="34" charset="0"/>
              </a:rPr>
              <a:t> </a:t>
            </a:r>
            <a:r>
              <a:rPr lang="en-US" sz="1000" dirty="0" err="1" smtClean="0">
                <a:cs typeface="Arial" pitchFamily="34" charset="0"/>
              </a:rPr>
              <a:t>Wx</a:t>
            </a:r>
            <a:r>
              <a:rPr lang="en-US" sz="1000" b="1" dirty="0" smtClean="0">
                <a:cs typeface="Arial" pitchFamily="34" charset="0"/>
              </a:rPr>
              <a:t> </a:t>
            </a:r>
            <a:r>
              <a:rPr lang="en-US" sz="1000" dirty="0" smtClean="0">
                <a:cs typeface="Arial" pitchFamily="34" charset="0"/>
              </a:rPr>
              <a:t>11,402-13,804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err="1" smtClean="0">
                <a:cs typeface="Arial" pitchFamily="34" charset="0"/>
              </a:rPr>
              <a:t>ReComp’d</a:t>
            </a:r>
            <a:r>
              <a:rPr lang="en-US" sz="1000" b="1" dirty="0" smtClean="0">
                <a:cs typeface="Arial" pitchFamily="34" charset="0"/>
              </a:rPr>
              <a:t>:</a:t>
            </a:r>
            <a:r>
              <a:rPr lang="en-US" sz="1000" dirty="0" smtClean="0">
                <a:cs typeface="Arial" pitchFamily="34" charset="0"/>
              </a:rPr>
              <a:t> 2/10/12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IP: </a:t>
            </a:r>
            <a:r>
              <a:rPr lang="en-US" sz="1000" dirty="0">
                <a:cs typeface="Arial" pitchFamily="34" charset="0"/>
              </a:rPr>
              <a:t>224 </a:t>
            </a:r>
            <a:r>
              <a:rPr lang="en-US" sz="1000" dirty="0" smtClean="0">
                <a:cs typeface="Arial" pitchFamily="34" charset="0"/>
              </a:rPr>
              <a:t>BCPD + 2909 MCFD </a:t>
            </a:r>
          </a:p>
          <a:p>
            <a:r>
              <a:rPr lang="en-US" sz="1000" b="1" dirty="0" smtClean="0">
                <a:cs typeface="Arial" pitchFamily="34" charset="0"/>
              </a:rPr>
              <a:t>TD: </a:t>
            </a:r>
            <a:r>
              <a:rPr lang="en-US" sz="1000" dirty="0" smtClean="0">
                <a:cs typeface="Arial" pitchFamily="34" charset="0"/>
              </a:rPr>
              <a:t>14,017</a:t>
            </a:r>
          </a:p>
          <a:p>
            <a:r>
              <a:rPr lang="en-US" sz="1000" b="1" dirty="0" err="1" smtClean="0">
                <a:cs typeface="Arial" pitchFamily="34" charset="0"/>
              </a:rPr>
              <a:t>Obj</a:t>
            </a:r>
            <a:r>
              <a:rPr lang="en-US" sz="1000" b="1" dirty="0" smtClean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>
                <a:cs typeface="Arial" pitchFamily="34" charset="0"/>
              </a:rPr>
              <a:t>Basal </a:t>
            </a:r>
            <a:r>
              <a:rPr lang="en-US" sz="1000" dirty="0" err="1">
                <a:cs typeface="Arial" pitchFamily="34" charset="0"/>
              </a:rPr>
              <a:t>Upr</a:t>
            </a:r>
            <a:r>
              <a:rPr lang="en-US" sz="1000" dirty="0">
                <a:cs typeface="Arial" pitchFamily="34" charset="0"/>
              </a:rPr>
              <a:t> </a:t>
            </a:r>
            <a:r>
              <a:rPr lang="en-US" sz="1000" dirty="0" err="1">
                <a:cs typeface="Arial" pitchFamily="34" charset="0"/>
              </a:rPr>
              <a:t>Wx</a:t>
            </a:r>
            <a:r>
              <a:rPr lang="en-US" sz="1000" b="1" dirty="0">
                <a:cs typeface="Arial" pitchFamily="34" charset="0"/>
              </a:rPr>
              <a:t> </a:t>
            </a:r>
            <a:r>
              <a:rPr lang="en-US" sz="1000" dirty="0" smtClean="0">
                <a:cs typeface="Arial" pitchFamily="34" charset="0"/>
              </a:rPr>
              <a:t>11,402-13,804</a:t>
            </a:r>
          </a:p>
          <a:p>
            <a:r>
              <a:rPr lang="en-US" sz="1000" b="1" dirty="0" smtClean="0">
                <a:cs typeface="Arial" pitchFamily="34" charset="0"/>
              </a:rPr>
              <a:t>Report’d: </a:t>
            </a:r>
            <a:r>
              <a:rPr lang="en-US" sz="1000" dirty="0" smtClean="0">
                <a:cs typeface="Arial" pitchFamily="34" charset="0"/>
              </a:rPr>
              <a:t>1/3/12</a:t>
            </a:r>
          </a:p>
          <a:p>
            <a:r>
              <a:rPr lang="en-US" sz="1000" b="1" dirty="0" smtClean="0">
                <a:cs typeface="Arial" pitchFamily="34" charset="0"/>
              </a:rPr>
              <a:t>IP: </a:t>
            </a:r>
            <a:r>
              <a:rPr lang="en-US" sz="1000" dirty="0">
                <a:cs typeface="Arial" pitchFamily="34" charset="0"/>
              </a:rPr>
              <a:t>73 </a:t>
            </a:r>
            <a:r>
              <a:rPr lang="en-US" sz="1000" dirty="0" smtClean="0">
                <a:cs typeface="Arial" pitchFamily="34" charset="0"/>
              </a:rPr>
              <a:t>BCPD, 634 MCFD</a:t>
            </a:r>
          </a:p>
          <a:p>
            <a:r>
              <a:rPr lang="en-US" sz="1000" b="1" dirty="0" err="1" smtClean="0">
                <a:cs typeface="Arial" pitchFamily="34" charset="0"/>
              </a:rPr>
              <a:t>Obj</a:t>
            </a:r>
            <a:r>
              <a:rPr lang="en-US" sz="1000" b="1" dirty="0" smtClean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smtClean="0">
                <a:cs typeface="Arial" pitchFamily="34" charset="0"/>
              </a:rPr>
              <a:t>13,094-13,804</a:t>
            </a:r>
          </a:p>
          <a:p>
            <a:r>
              <a:rPr lang="en-US" sz="400" dirty="0">
                <a:cs typeface="Arial" pitchFamily="34" charset="0"/>
              </a:rPr>
              <a:t>17011211210000</a:t>
            </a:r>
          </a:p>
        </p:txBody>
      </p:sp>
      <p:sp>
        <p:nvSpPr>
          <p:cNvPr id="43" name="TextBox 73"/>
          <p:cNvSpPr txBox="1">
            <a:spLocks noChangeArrowheads="1"/>
          </p:cNvSpPr>
          <p:nvPr/>
        </p:nvSpPr>
        <p:spPr bwMode="auto">
          <a:xfrm>
            <a:off x="8345346" y="7568071"/>
            <a:ext cx="2032820" cy="830997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>
                <a:cs typeface="Arial" pitchFamily="34" charset="0"/>
              </a:rPr>
              <a:t>Midstates –Musser-Davis </a:t>
            </a:r>
            <a:r>
              <a:rPr lang="en-US" sz="1000" b="1" dirty="0" smtClean="0">
                <a:cs typeface="Arial" pitchFamily="34" charset="0"/>
              </a:rPr>
              <a:t>34-2  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Report'd:</a:t>
            </a:r>
            <a:r>
              <a:rPr lang="en-US" sz="1000" dirty="0" smtClean="0">
                <a:cs typeface="Arial" pitchFamily="34" charset="0"/>
              </a:rPr>
              <a:t>  4/16/12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IP:   </a:t>
            </a:r>
            <a:r>
              <a:rPr lang="en-US" sz="1000" dirty="0" smtClean="0">
                <a:cs typeface="Arial" pitchFamily="34" charset="0"/>
              </a:rPr>
              <a:t>20 BOPD + 15 MCFD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TD: </a:t>
            </a:r>
            <a:r>
              <a:rPr lang="en-US" sz="1000" dirty="0" smtClean="0">
                <a:cs typeface="Arial" pitchFamily="34" charset="0"/>
              </a:rPr>
              <a:t>11,740</a:t>
            </a:r>
          </a:p>
          <a:p>
            <a:r>
              <a:rPr lang="en-US" sz="1000" b="1" dirty="0" err="1" smtClean="0">
                <a:cs typeface="Arial" pitchFamily="34" charset="0"/>
              </a:rPr>
              <a:t>Obj</a:t>
            </a:r>
            <a:r>
              <a:rPr lang="en-US" sz="1000" b="1" dirty="0" smtClean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smtClean="0">
                <a:cs typeface="Arial" pitchFamily="34" charset="0"/>
              </a:rPr>
              <a:t>Mid </a:t>
            </a:r>
            <a:r>
              <a:rPr lang="en-US" sz="1000" dirty="0" err="1" smtClean="0">
                <a:cs typeface="Arial" pitchFamily="34" charset="0"/>
              </a:rPr>
              <a:t>Wx</a:t>
            </a:r>
            <a:r>
              <a:rPr lang="en-US" sz="1000" dirty="0" smtClean="0">
                <a:cs typeface="Arial" pitchFamily="34" charset="0"/>
              </a:rPr>
              <a:t>/ 11,590-11,226</a:t>
            </a:r>
          </a:p>
          <a:p>
            <a:r>
              <a:rPr lang="en-US" sz="400" dirty="0">
                <a:cs typeface="Arial" pitchFamily="34" charset="0"/>
              </a:rPr>
              <a:t>17011210570000</a:t>
            </a:r>
          </a:p>
        </p:txBody>
      </p:sp>
      <p:cxnSp>
        <p:nvCxnSpPr>
          <p:cNvPr id="44" name="Straight Arrow Connector 43"/>
          <p:cNvCxnSpPr>
            <a:stCxn id="43" idx="1"/>
            <a:endCxn id="90" idx="3"/>
          </p:cNvCxnSpPr>
          <p:nvPr/>
        </p:nvCxnSpPr>
        <p:spPr>
          <a:xfrm flipH="1" flipV="1">
            <a:off x="6741520" y="6461955"/>
            <a:ext cx="1603826" cy="152161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33"/>
          <p:cNvSpPr txBox="1">
            <a:spLocks noChangeArrowheads="1"/>
          </p:cNvSpPr>
          <p:nvPr/>
        </p:nvSpPr>
        <p:spPr bwMode="auto">
          <a:xfrm>
            <a:off x="7684662" y="3918892"/>
            <a:ext cx="2279831" cy="830997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>
                <a:cs typeface="Arial" pitchFamily="34" charset="0"/>
              </a:rPr>
              <a:t>Midstates – Musser-Davis </a:t>
            </a:r>
            <a:r>
              <a:rPr lang="en-US" sz="1000" b="1" dirty="0" smtClean="0">
                <a:cs typeface="Arial" pitchFamily="34" charset="0"/>
              </a:rPr>
              <a:t>33-5  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Report'd:</a:t>
            </a:r>
            <a:r>
              <a:rPr lang="en-US" sz="1000" dirty="0" smtClean="0">
                <a:cs typeface="Arial" pitchFamily="34" charset="0"/>
              </a:rPr>
              <a:t> 4/16/12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>
                <a:cs typeface="Arial" pitchFamily="34" charset="0"/>
              </a:rPr>
              <a:t>IP: </a:t>
            </a:r>
            <a:r>
              <a:rPr lang="en-US" sz="1000" dirty="0" smtClean="0">
                <a:cs typeface="Arial" pitchFamily="34" charset="0"/>
              </a:rPr>
              <a:t>500 BOPD + 3000 MCFD</a:t>
            </a:r>
            <a:endParaRPr lang="en-US" sz="1000" b="1" dirty="0" smtClean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TD: </a:t>
            </a:r>
            <a:r>
              <a:rPr lang="en-US" sz="1000" dirty="0" smtClean="0">
                <a:cs typeface="Arial" pitchFamily="34" charset="0"/>
              </a:rPr>
              <a:t>15,035</a:t>
            </a:r>
          </a:p>
          <a:p>
            <a:r>
              <a:rPr lang="en-US" sz="1000" b="1" dirty="0" err="1" smtClean="0">
                <a:cs typeface="Arial" pitchFamily="34" charset="0"/>
              </a:rPr>
              <a:t>Obj</a:t>
            </a:r>
            <a:r>
              <a:rPr lang="en-US" sz="1000" b="1" dirty="0" smtClean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>
                <a:cs typeface="Arial" pitchFamily="34" charset="0"/>
              </a:rPr>
              <a:t>Top Mid </a:t>
            </a:r>
            <a:r>
              <a:rPr lang="en-US" sz="1000" dirty="0" err="1" smtClean="0">
                <a:cs typeface="Arial" pitchFamily="34" charset="0"/>
              </a:rPr>
              <a:t>Wx</a:t>
            </a:r>
            <a:r>
              <a:rPr lang="en-US" sz="1000" dirty="0" smtClean="0">
                <a:cs typeface="Arial" pitchFamily="34" charset="0"/>
              </a:rPr>
              <a:t>/11,666-11,686</a:t>
            </a:r>
          </a:p>
          <a:p>
            <a:r>
              <a:rPr lang="en-US" sz="400" dirty="0">
                <a:cs typeface="Arial" pitchFamily="34" charset="0"/>
              </a:rPr>
              <a:t>17011210650000</a:t>
            </a:r>
            <a:endParaRPr lang="en-US" sz="400" b="1" dirty="0">
              <a:cs typeface="Arial" pitchFamily="34" charset="0"/>
            </a:endParaRPr>
          </a:p>
        </p:txBody>
      </p:sp>
      <p:cxnSp>
        <p:nvCxnSpPr>
          <p:cNvPr id="50" name="Straight Arrow Connector 49"/>
          <p:cNvCxnSpPr>
            <a:stCxn id="51" idx="0"/>
            <a:endCxn id="92" idx="1"/>
          </p:cNvCxnSpPr>
          <p:nvPr/>
        </p:nvCxnSpPr>
        <p:spPr>
          <a:xfrm flipV="1">
            <a:off x="4539932" y="6278547"/>
            <a:ext cx="1243778" cy="85780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33"/>
          <p:cNvSpPr txBox="1">
            <a:spLocks noChangeArrowheads="1"/>
          </p:cNvSpPr>
          <p:nvPr/>
        </p:nvSpPr>
        <p:spPr bwMode="auto">
          <a:xfrm>
            <a:off x="3553033" y="7136352"/>
            <a:ext cx="1973797" cy="830997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>
                <a:cs typeface="Arial" pitchFamily="34" charset="0"/>
              </a:rPr>
              <a:t>Midstates – </a:t>
            </a:r>
            <a:r>
              <a:rPr lang="en-US" sz="1000" b="1" dirty="0" smtClean="0">
                <a:cs typeface="Arial" pitchFamily="34" charset="0"/>
              </a:rPr>
              <a:t>CKX Lands 32-1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Report'd:</a:t>
            </a:r>
            <a:r>
              <a:rPr lang="en-US" sz="1000" dirty="0" smtClean="0">
                <a:cs typeface="Arial" pitchFamily="34" charset="0"/>
              </a:rPr>
              <a:t> 4/19/12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IP: </a:t>
            </a:r>
            <a:r>
              <a:rPr lang="en-US" sz="1000" dirty="0" smtClean="0">
                <a:cs typeface="Arial" pitchFamily="34" charset="0"/>
              </a:rPr>
              <a:t>430 BOPD + 2500 MCFD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TD: </a:t>
            </a:r>
            <a:r>
              <a:rPr lang="en-US" sz="1000" dirty="0" smtClean="0">
                <a:cs typeface="Arial" pitchFamily="34" charset="0"/>
              </a:rPr>
              <a:t>13,700</a:t>
            </a:r>
          </a:p>
          <a:p>
            <a:r>
              <a:rPr lang="en-US" sz="1000" b="1" dirty="0" err="1" smtClean="0">
                <a:cs typeface="Arial" pitchFamily="34" charset="0"/>
              </a:rPr>
              <a:t>Obj</a:t>
            </a:r>
            <a:r>
              <a:rPr lang="en-US" sz="1000" b="1" dirty="0" smtClean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smtClean="0">
                <a:cs typeface="Arial" pitchFamily="34" charset="0"/>
              </a:rPr>
              <a:t>Mid </a:t>
            </a:r>
            <a:r>
              <a:rPr lang="en-US" sz="1000" dirty="0" err="1" smtClean="0">
                <a:cs typeface="Arial" pitchFamily="34" charset="0"/>
              </a:rPr>
              <a:t>Wx</a:t>
            </a:r>
            <a:r>
              <a:rPr lang="en-US" sz="1000" dirty="0" smtClean="0">
                <a:cs typeface="Arial" pitchFamily="34" charset="0"/>
              </a:rPr>
              <a:t>/ 11,360-11,540</a:t>
            </a:r>
          </a:p>
          <a:p>
            <a:r>
              <a:rPr lang="en-US" sz="400" dirty="0" smtClean="0">
                <a:cs typeface="Arial" pitchFamily="34" charset="0"/>
              </a:rPr>
              <a:t>17011211150000</a:t>
            </a:r>
            <a:endParaRPr lang="en-US" sz="400" b="1" dirty="0">
              <a:cs typeface="Arial" pitchFamily="34" charset="0"/>
            </a:endParaRPr>
          </a:p>
        </p:txBody>
      </p:sp>
      <p:sp>
        <p:nvSpPr>
          <p:cNvPr id="52" name="TextBox 40"/>
          <p:cNvSpPr txBox="1">
            <a:spLocks noChangeArrowheads="1"/>
          </p:cNvSpPr>
          <p:nvPr/>
        </p:nvSpPr>
        <p:spPr bwMode="auto">
          <a:xfrm>
            <a:off x="6816735" y="4755327"/>
            <a:ext cx="1969319" cy="830997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err="1" smtClean="0">
                <a:cs typeface="Arial" pitchFamily="34" charset="0"/>
              </a:rPr>
              <a:t>Midstates</a:t>
            </a:r>
            <a:r>
              <a:rPr lang="en-US" sz="1000" b="1" dirty="0" smtClean="0">
                <a:cs typeface="Arial" pitchFamily="34" charset="0"/>
              </a:rPr>
              <a:t> </a:t>
            </a:r>
            <a:r>
              <a:rPr lang="en-US" sz="1000" b="1" dirty="0">
                <a:cs typeface="Arial" pitchFamily="34" charset="0"/>
              </a:rPr>
              <a:t>– </a:t>
            </a:r>
            <a:r>
              <a:rPr lang="en-US" sz="1000" b="1" dirty="0" smtClean="0">
                <a:cs typeface="Arial" pitchFamily="34" charset="0"/>
              </a:rPr>
              <a:t>CKX Lands 27-1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Report'd:</a:t>
            </a:r>
            <a:r>
              <a:rPr lang="en-US" sz="1000" dirty="0" smtClean="0">
                <a:cs typeface="Arial" pitchFamily="34" charset="0"/>
              </a:rPr>
              <a:t> 5/7/12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IP: </a:t>
            </a:r>
            <a:r>
              <a:rPr lang="en-US" sz="1000" dirty="0" smtClean="0">
                <a:cs typeface="Arial" pitchFamily="34" charset="0"/>
              </a:rPr>
              <a:t>532 BOPD+ 1205 MCFD</a:t>
            </a:r>
          </a:p>
          <a:p>
            <a:r>
              <a:rPr lang="en-US" sz="1000" b="1" dirty="0" smtClean="0">
                <a:cs typeface="Arial" pitchFamily="34" charset="0"/>
              </a:rPr>
              <a:t>TD: </a:t>
            </a:r>
            <a:r>
              <a:rPr lang="en-US" sz="1000" dirty="0" smtClean="0">
                <a:cs typeface="Arial" pitchFamily="34" charset="0"/>
              </a:rPr>
              <a:t>15300</a:t>
            </a:r>
          </a:p>
          <a:p>
            <a:r>
              <a:rPr lang="en-US" sz="1000" b="1" dirty="0" err="1" smtClean="0">
                <a:cs typeface="Arial" pitchFamily="34" charset="0"/>
              </a:rPr>
              <a:t>Obj</a:t>
            </a:r>
            <a:r>
              <a:rPr lang="en-US" sz="1000" b="1" dirty="0" smtClean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err="1">
                <a:cs typeface="Arial" pitchFamily="34" charset="0"/>
              </a:rPr>
              <a:t>Lwr</a:t>
            </a:r>
            <a:r>
              <a:rPr lang="en-US" sz="1000" dirty="0">
                <a:cs typeface="Arial" pitchFamily="34" charset="0"/>
              </a:rPr>
              <a:t> </a:t>
            </a:r>
            <a:r>
              <a:rPr lang="en-US" sz="1000" dirty="0" err="1" smtClean="0">
                <a:cs typeface="Arial" pitchFamily="34" charset="0"/>
              </a:rPr>
              <a:t>Wx</a:t>
            </a:r>
            <a:r>
              <a:rPr lang="en-US" sz="1000" dirty="0" smtClean="0">
                <a:cs typeface="Arial" pitchFamily="34" charset="0"/>
              </a:rPr>
              <a:t>/ 13,456-14,756</a:t>
            </a:r>
            <a:endParaRPr lang="en-US" sz="1000" b="1" dirty="0">
              <a:cs typeface="Arial" pitchFamily="34" charset="0"/>
            </a:endParaRPr>
          </a:p>
          <a:p>
            <a:r>
              <a:rPr lang="en-US" sz="400" dirty="0">
                <a:cs typeface="Arial" pitchFamily="34" charset="0"/>
              </a:rPr>
              <a:t>17011211310000</a:t>
            </a:r>
            <a:endParaRPr lang="en-US" sz="400" dirty="0" smtClean="0">
              <a:cs typeface="Arial" pitchFamily="34" charset="0"/>
            </a:endParaRPr>
          </a:p>
        </p:txBody>
      </p:sp>
      <p:cxnSp>
        <p:nvCxnSpPr>
          <p:cNvPr id="53" name="Straight Arrow Connector 52"/>
          <p:cNvCxnSpPr>
            <a:stCxn id="52" idx="1"/>
            <a:endCxn id="93" idx="0"/>
          </p:cNvCxnSpPr>
          <p:nvPr/>
        </p:nvCxnSpPr>
        <p:spPr>
          <a:xfrm flipH="1">
            <a:off x="6642235" y="5170826"/>
            <a:ext cx="174500" cy="7118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7" idx="3"/>
            <a:endCxn id="123" idx="1"/>
          </p:cNvCxnSpPr>
          <p:nvPr/>
        </p:nvCxnSpPr>
        <p:spPr>
          <a:xfrm flipV="1">
            <a:off x="2299919" y="6606671"/>
            <a:ext cx="1694223" cy="39355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33"/>
          <p:cNvSpPr txBox="1">
            <a:spLocks noChangeArrowheads="1"/>
          </p:cNvSpPr>
          <p:nvPr/>
        </p:nvSpPr>
        <p:spPr bwMode="auto">
          <a:xfrm>
            <a:off x="29747" y="5884534"/>
            <a:ext cx="2270172" cy="2231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>
                <a:cs typeface="Arial" pitchFamily="34" charset="0"/>
              </a:rPr>
              <a:t>EP Energy– </a:t>
            </a:r>
            <a:r>
              <a:rPr lang="en-US" sz="1000" b="1" dirty="0" smtClean="0">
                <a:cs typeface="Arial" pitchFamily="34" charset="0"/>
              </a:rPr>
              <a:t>Olympia 5-1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Report'd:</a:t>
            </a:r>
            <a:r>
              <a:rPr lang="en-US" sz="1000" dirty="0" smtClean="0">
                <a:cs typeface="Arial" pitchFamily="34" charset="0"/>
              </a:rPr>
              <a:t> 5/7/12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IP: </a:t>
            </a:r>
            <a:r>
              <a:rPr lang="en-US" sz="1000" dirty="0" smtClean="0">
                <a:cs typeface="Arial" pitchFamily="34" charset="0"/>
              </a:rPr>
              <a:t>Unsuccessful </a:t>
            </a:r>
            <a:r>
              <a:rPr lang="en-US" sz="1000" dirty="0" err="1" smtClean="0">
                <a:cs typeface="Arial" pitchFamily="34" charset="0"/>
              </a:rPr>
              <a:t>recomp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err="1" smtClean="0">
                <a:cs typeface="Arial" pitchFamily="34" charset="0"/>
              </a:rPr>
              <a:t>Obj</a:t>
            </a:r>
            <a:r>
              <a:rPr lang="en-US" sz="1000" b="1" dirty="0" smtClean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smtClean="0">
                <a:cs typeface="Arial" pitchFamily="34" charset="0"/>
              </a:rPr>
              <a:t>8462-8464</a:t>
            </a:r>
          </a:p>
          <a:p>
            <a:r>
              <a:rPr lang="en-US" sz="1000" b="1" dirty="0" smtClean="0">
                <a:cs typeface="Arial" pitchFamily="34" charset="0"/>
              </a:rPr>
              <a:t>RECOMP Report'd</a:t>
            </a:r>
            <a:r>
              <a:rPr lang="en-US" sz="1000" b="1" dirty="0">
                <a:cs typeface="Arial" pitchFamily="34" charset="0"/>
              </a:rPr>
              <a:t>:</a:t>
            </a:r>
            <a:r>
              <a:rPr lang="en-US" sz="1000" dirty="0">
                <a:cs typeface="Arial" pitchFamily="34" charset="0"/>
              </a:rPr>
              <a:t> </a:t>
            </a:r>
            <a:r>
              <a:rPr lang="en-US" sz="1000" dirty="0" smtClean="0">
                <a:cs typeface="Arial" pitchFamily="34" charset="0"/>
              </a:rPr>
              <a:t>6/30/2012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>
                <a:cs typeface="Arial" pitchFamily="34" charset="0"/>
              </a:rPr>
              <a:t>IP: </a:t>
            </a:r>
            <a:r>
              <a:rPr lang="en-US" sz="1000" dirty="0" smtClean="0">
                <a:cs typeface="Arial" pitchFamily="34" charset="0"/>
              </a:rPr>
              <a:t>423 MCFD, 23 BCPD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TD: </a:t>
            </a:r>
            <a:r>
              <a:rPr lang="en-US" sz="1000" dirty="0" smtClean="0">
                <a:cs typeface="Arial" pitchFamily="34" charset="0"/>
              </a:rPr>
              <a:t>15,100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err="1" smtClean="0">
                <a:cs typeface="Arial" pitchFamily="34" charset="0"/>
              </a:rPr>
              <a:t>Obj</a:t>
            </a:r>
            <a:r>
              <a:rPr lang="en-US" sz="1000" b="1" dirty="0" smtClean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smtClean="0">
                <a:cs typeface="Arial" pitchFamily="34" charset="0"/>
              </a:rPr>
              <a:t>Mid </a:t>
            </a:r>
            <a:r>
              <a:rPr lang="en-US" sz="1000" dirty="0" err="1" smtClean="0">
                <a:cs typeface="Arial" pitchFamily="34" charset="0"/>
              </a:rPr>
              <a:t>Wx</a:t>
            </a:r>
            <a:r>
              <a:rPr lang="en-US" sz="1000" dirty="0" smtClean="0">
                <a:cs typeface="Arial" pitchFamily="34" charset="0"/>
              </a:rPr>
              <a:t>/ 12,440-13,486</a:t>
            </a:r>
          </a:p>
          <a:p>
            <a:r>
              <a:rPr lang="en-US" sz="1000" b="1" dirty="0" smtClean="0">
                <a:cs typeface="Arial" pitchFamily="34" charset="0"/>
              </a:rPr>
              <a:t>RECOMP Report'd</a:t>
            </a:r>
            <a:r>
              <a:rPr lang="en-US" sz="1000" b="1" dirty="0">
                <a:cs typeface="Arial" pitchFamily="34" charset="0"/>
              </a:rPr>
              <a:t>:</a:t>
            </a:r>
            <a:r>
              <a:rPr lang="en-US" sz="1000" dirty="0">
                <a:cs typeface="Arial" pitchFamily="34" charset="0"/>
              </a:rPr>
              <a:t> </a:t>
            </a:r>
            <a:r>
              <a:rPr lang="en-US" sz="1000" dirty="0" smtClean="0">
                <a:cs typeface="Arial" pitchFamily="34" charset="0"/>
              </a:rPr>
              <a:t>9/21/2012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>
                <a:cs typeface="Arial" pitchFamily="34" charset="0"/>
              </a:rPr>
              <a:t>IP: </a:t>
            </a:r>
            <a:r>
              <a:rPr lang="en-US" sz="1000" dirty="0" smtClean="0">
                <a:cs typeface="Arial" pitchFamily="34" charset="0"/>
              </a:rPr>
              <a:t>157 BCPD, 1145 MCFD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err="1" smtClean="0">
                <a:cs typeface="Arial" pitchFamily="34" charset="0"/>
              </a:rPr>
              <a:t>Obj</a:t>
            </a:r>
            <a:r>
              <a:rPr lang="en-US" sz="1000" b="1" dirty="0">
                <a:cs typeface="Arial" pitchFamily="34" charset="0"/>
              </a:rPr>
              <a:t>/ </a:t>
            </a:r>
            <a:r>
              <a:rPr lang="en-US" sz="1000" b="1" dirty="0" err="1">
                <a:cs typeface="Arial" pitchFamily="34" charset="0"/>
              </a:rPr>
              <a:t>Perf</a:t>
            </a:r>
            <a:r>
              <a:rPr lang="en-US" sz="1000" b="1" dirty="0">
                <a:cs typeface="Arial" pitchFamily="34" charset="0"/>
              </a:rPr>
              <a:t>: </a:t>
            </a:r>
            <a:r>
              <a:rPr lang="en-US" sz="1000" dirty="0" err="1" smtClean="0">
                <a:cs typeface="Arial" pitchFamily="34" charset="0"/>
              </a:rPr>
              <a:t>Lwr</a:t>
            </a:r>
            <a:r>
              <a:rPr lang="en-US" sz="1000" dirty="0" smtClean="0">
                <a:cs typeface="Arial" pitchFamily="34" charset="0"/>
              </a:rPr>
              <a:t> </a:t>
            </a:r>
            <a:r>
              <a:rPr lang="en-US" sz="1000" dirty="0" err="1" smtClean="0">
                <a:cs typeface="Arial" pitchFamily="34" charset="0"/>
              </a:rPr>
              <a:t>Wx</a:t>
            </a:r>
            <a:r>
              <a:rPr lang="en-US" sz="1000" dirty="0" smtClean="0">
                <a:cs typeface="Arial" pitchFamily="34" charset="0"/>
              </a:rPr>
              <a:t>/ 13441-13695</a:t>
            </a:r>
          </a:p>
          <a:p>
            <a:r>
              <a:rPr lang="en-US" sz="1000" b="1" dirty="0" smtClean="0">
                <a:cs typeface="Arial" pitchFamily="34" charset="0"/>
              </a:rPr>
              <a:t>RECOMP Report'd</a:t>
            </a:r>
            <a:r>
              <a:rPr lang="en-US" sz="1000" b="1" dirty="0">
                <a:cs typeface="Arial" pitchFamily="34" charset="0"/>
              </a:rPr>
              <a:t>:</a:t>
            </a:r>
            <a:r>
              <a:rPr lang="en-US" sz="1000" dirty="0">
                <a:cs typeface="Arial" pitchFamily="34" charset="0"/>
              </a:rPr>
              <a:t> </a:t>
            </a:r>
            <a:r>
              <a:rPr lang="en-US" sz="1000" dirty="0" smtClean="0">
                <a:cs typeface="Arial" pitchFamily="34" charset="0"/>
              </a:rPr>
              <a:t>10/25/2012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>
                <a:cs typeface="Arial" pitchFamily="34" charset="0"/>
              </a:rPr>
              <a:t>IP: </a:t>
            </a:r>
            <a:r>
              <a:rPr lang="en-US" sz="1000" dirty="0" smtClean="0">
                <a:cs typeface="Arial" pitchFamily="34" charset="0"/>
              </a:rPr>
              <a:t>89 BCPD, 413 MCFD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err="1" smtClean="0">
                <a:cs typeface="Arial" pitchFamily="34" charset="0"/>
              </a:rPr>
              <a:t>Obj</a:t>
            </a:r>
            <a:r>
              <a:rPr lang="en-US" sz="1000" b="1" dirty="0">
                <a:cs typeface="Arial" pitchFamily="34" charset="0"/>
              </a:rPr>
              <a:t>/ </a:t>
            </a:r>
            <a:r>
              <a:rPr lang="en-US" sz="1000" b="1" dirty="0" err="1">
                <a:cs typeface="Arial" pitchFamily="34" charset="0"/>
              </a:rPr>
              <a:t>Perf</a:t>
            </a:r>
            <a:r>
              <a:rPr lang="en-US" sz="1000" b="1" dirty="0">
                <a:cs typeface="Arial" pitchFamily="34" charset="0"/>
              </a:rPr>
              <a:t>: </a:t>
            </a:r>
            <a:r>
              <a:rPr lang="en-US" sz="1000" dirty="0" err="1">
                <a:cs typeface="Arial" pitchFamily="34" charset="0"/>
              </a:rPr>
              <a:t>Lwr</a:t>
            </a:r>
            <a:r>
              <a:rPr lang="en-US" sz="1000" dirty="0">
                <a:cs typeface="Arial" pitchFamily="34" charset="0"/>
              </a:rPr>
              <a:t> </a:t>
            </a:r>
            <a:r>
              <a:rPr lang="en-US" sz="1000" dirty="0" err="1">
                <a:cs typeface="Arial" pitchFamily="34" charset="0"/>
              </a:rPr>
              <a:t>Wx</a:t>
            </a:r>
            <a:r>
              <a:rPr lang="en-US" sz="1000" dirty="0">
                <a:cs typeface="Arial" pitchFamily="34" charset="0"/>
              </a:rPr>
              <a:t>/ </a:t>
            </a:r>
            <a:r>
              <a:rPr lang="en-US" sz="1000" dirty="0" smtClean="0">
                <a:cs typeface="Arial" pitchFamily="34" charset="0"/>
              </a:rPr>
              <a:t>12752-13695</a:t>
            </a:r>
          </a:p>
          <a:p>
            <a:r>
              <a:rPr lang="en-US" sz="500" dirty="0" smtClean="0">
                <a:cs typeface="Arial" pitchFamily="34" charset="0"/>
              </a:rPr>
              <a:t>17011210800000 </a:t>
            </a:r>
          </a:p>
        </p:txBody>
      </p:sp>
      <p:sp>
        <p:nvSpPr>
          <p:cNvPr id="58" name="TextBox 40"/>
          <p:cNvSpPr txBox="1">
            <a:spLocks noChangeArrowheads="1"/>
          </p:cNvSpPr>
          <p:nvPr/>
        </p:nvSpPr>
        <p:spPr bwMode="auto">
          <a:xfrm>
            <a:off x="8634858" y="8878633"/>
            <a:ext cx="1629348" cy="830997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cs typeface="Arial" pitchFamily="34" charset="0"/>
              </a:rPr>
              <a:t>Duncan– Brown </a:t>
            </a:r>
            <a:r>
              <a:rPr lang="en-US" sz="1000" b="1" dirty="0" err="1" smtClean="0">
                <a:cs typeface="Arial" pitchFamily="34" charset="0"/>
              </a:rPr>
              <a:t>etal</a:t>
            </a:r>
            <a:r>
              <a:rPr lang="en-US" sz="1000" b="1" dirty="0" smtClean="0">
                <a:cs typeface="Arial" pitchFamily="34" charset="0"/>
              </a:rPr>
              <a:t> 1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Report'd:</a:t>
            </a:r>
            <a:r>
              <a:rPr lang="en-US" sz="1000" dirty="0" smtClean="0">
                <a:cs typeface="Arial" pitchFamily="34" charset="0"/>
              </a:rPr>
              <a:t> 5/8/12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IP: </a:t>
            </a:r>
            <a:r>
              <a:rPr lang="en-US" sz="1000" dirty="0" smtClean="0">
                <a:cs typeface="Arial" pitchFamily="34" charset="0"/>
              </a:rPr>
              <a:t> 384 BOPD + 147 MCFD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TD: </a:t>
            </a:r>
            <a:r>
              <a:rPr lang="en-US" sz="1000" dirty="0" smtClean="0">
                <a:cs typeface="Arial" pitchFamily="34" charset="0"/>
              </a:rPr>
              <a:t> 7,510</a:t>
            </a:r>
          </a:p>
          <a:p>
            <a:r>
              <a:rPr lang="en-US" sz="1000" b="1" dirty="0" err="1" smtClean="0">
                <a:cs typeface="Arial" pitchFamily="34" charset="0"/>
              </a:rPr>
              <a:t>Obj</a:t>
            </a:r>
            <a:r>
              <a:rPr lang="en-US" sz="1000" b="1" dirty="0" smtClean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smtClean="0">
                <a:cs typeface="Arial" pitchFamily="34" charset="0"/>
              </a:rPr>
              <a:t>7,098 -7,102</a:t>
            </a:r>
          </a:p>
          <a:p>
            <a:r>
              <a:rPr lang="en-US" sz="400" dirty="0">
                <a:cs typeface="Arial" pitchFamily="34" charset="0"/>
              </a:rPr>
              <a:t>17019222860000</a:t>
            </a:r>
            <a:endParaRPr lang="en-US" sz="400" dirty="0" smtClean="0">
              <a:cs typeface="Arial" pitchFamily="34" charset="0"/>
            </a:endParaRPr>
          </a:p>
        </p:txBody>
      </p:sp>
      <p:cxnSp>
        <p:nvCxnSpPr>
          <p:cNvPr id="59" name="Straight Arrow Connector 58"/>
          <p:cNvCxnSpPr>
            <a:stCxn id="58" idx="0"/>
            <a:endCxn id="99" idx="3"/>
          </p:cNvCxnSpPr>
          <p:nvPr/>
        </p:nvCxnSpPr>
        <p:spPr>
          <a:xfrm flipH="1" flipV="1">
            <a:off x="9151064" y="8673032"/>
            <a:ext cx="298468" cy="20560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5-Point Star 61"/>
          <p:cNvSpPr/>
          <p:nvPr/>
        </p:nvSpPr>
        <p:spPr bwMode="auto">
          <a:xfrm>
            <a:off x="709734" y="561599"/>
            <a:ext cx="357066" cy="328124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5-Point Star 89"/>
          <p:cNvSpPr/>
          <p:nvPr/>
        </p:nvSpPr>
        <p:spPr bwMode="auto">
          <a:xfrm>
            <a:off x="6593567" y="6279075"/>
            <a:ext cx="182880" cy="18288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5-Point Star 90"/>
          <p:cNvSpPr/>
          <p:nvPr/>
        </p:nvSpPr>
        <p:spPr bwMode="auto">
          <a:xfrm>
            <a:off x="4351208" y="6489084"/>
            <a:ext cx="182880" cy="18288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5-Point Star 91"/>
          <p:cNvSpPr/>
          <p:nvPr/>
        </p:nvSpPr>
        <p:spPr bwMode="auto">
          <a:xfrm>
            <a:off x="5783710" y="6208693"/>
            <a:ext cx="182880" cy="18288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5-Point Star 92"/>
          <p:cNvSpPr/>
          <p:nvPr/>
        </p:nvSpPr>
        <p:spPr bwMode="auto">
          <a:xfrm>
            <a:off x="6550795" y="5882720"/>
            <a:ext cx="182880" cy="18288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5-Point Star 93"/>
          <p:cNvSpPr/>
          <p:nvPr/>
        </p:nvSpPr>
        <p:spPr bwMode="auto">
          <a:xfrm>
            <a:off x="6286578" y="6270158"/>
            <a:ext cx="182880" cy="18288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5-Point Star 94"/>
          <p:cNvSpPr/>
          <p:nvPr/>
        </p:nvSpPr>
        <p:spPr bwMode="auto">
          <a:xfrm>
            <a:off x="6119934" y="6172200"/>
            <a:ext cx="182880" cy="18288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5-Point Star 96"/>
          <p:cNvSpPr/>
          <p:nvPr/>
        </p:nvSpPr>
        <p:spPr bwMode="auto">
          <a:xfrm>
            <a:off x="4968008" y="5945414"/>
            <a:ext cx="182880" cy="18288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5-Point Star 97"/>
          <p:cNvSpPr/>
          <p:nvPr/>
        </p:nvSpPr>
        <p:spPr bwMode="auto">
          <a:xfrm>
            <a:off x="5826613" y="7391400"/>
            <a:ext cx="182880" cy="18288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5-Point Star 98"/>
          <p:cNvSpPr/>
          <p:nvPr/>
        </p:nvSpPr>
        <p:spPr bwMode="auto">
          <a:xfrm>
            <a:off x="9003111" y="8490152"/>
            <a:ext cx="182880" cy="18288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5-Point Star 99"/>
          <p:cNvSpPr/>
          <p:nvPr/>
        </p:nvSpPr>
        <p:spPr bwMode="auto">
          <a:xfrm>
            <a:off x="10068626" y="4596149"/>
            <a:ext cx="182880" cy="18288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5-Point Star 100"/>
          <p:cNvSpPr/>
          <p:nvPr/>
        </p:nvSpPr>
        <p:spPr bwMode="auto">
          <a:xfrm>
            <a:off x="10613796" y="5068475"/>
            <a:ext cx="182880" cy="18288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Arrow Connector 31"/>
          <p:cNvCxnSpPr>
            <a:stCxn id="31" idx="1"/>
            <a:endCxn id="94" idx="4"/>
          </p:cNvCxnSpPr>
          <p:nvPr/>
        </p:nvCxnSpPr>
        <p:spPr>
          <a:xfrm flipH="1">
            <a:off x="6469458" y="6050723"/>
            <a:ext cx="881153" cy="28928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5-Point Star 121"/>
          <p:cNvSpPr/>
          <p:nvPr/>
        </p:nvSpPr>
        <p:spPr bwMode="auto">
          <a:xfrm>
            <a:off x="4598139" y="6261653"/>
            <a:ext cx="182880" cy="18288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5-Point Star 122"/>
          <p:cNvSpPr/>
          <p:nvPr/>
        </p:nvSpPr>
        <p:spPr bwMode="auto">
          <a:xfrm>
            <a:off x="3994142" y="6536817"/>
            <a:ext cx="182880" cy="182880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29"/>
          <p:cNvSpPr txBox="1">
            <a:spLocks noChangeArrowheads="1"/>
          </p:cNvSpPr>
          <p:nvPr/>
        </p:nvSpPr>
        <p:spPr bwMode="auto">
          <a:xfrm>
            <a:off x="130936" y="4928922"/>
            <a:ext cx="1980796" cy="830997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>
                <a:cs typeface="Arial" pitchFamily="34" charset="0"/>
              </a:rPr>
              <a:t>EP Energy– </a:t>
            </a:r>
            <a:r>
              <a:rPr lang="en-US" sz="1000" b="1" dirty="0" smtClean="0">
                <a:cs typeface="Arial" pitchFamily="34" charset="0"/>
              </a:rPr>
              <a:t>Columbia Land 28-1</a:t>
            </a:r>
          </a:p>
          <a:p>
            <a:r>
              <a:rPr lang="en-US" sz="1000" b="1" dirty="0" smtClean="0">
                <a:cs typeface="Arial" pitchFamily="34" charset="0"/>
              </a:rPr>
              <a:t>Report </a:t>
            </a:r>
            <a:r>
              <a:rPr lang="en-US" sz="1000" b="1" dirty="0">
                <a:cs typeface="Arial" pitchFamily="34" charset="0"/>
              </a:rPr>
              <a:t>Date:</a:t>
            </a:r>
            <a:r>
              <a:rPr lang="en-US" sz="1000" dirty="0">
                <a:cs typeface="Arial" pitchFamily="34" charset="0"/>
              </a:rPr>
              <a:t> </a:t>
            </a:r>
            <a:r>
              <a:rPr lang="en-US" sz="1000" dirty="0" smtClean="0">
                <a:cs typeface="Arial" pitchFamily="34" charset="0"/>
              </a:rPr>
              <a:t>5/18/12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IP: </a:t>
            </a:r>
            <a:r>
              <a:rPr lang="en-US" sz="1000" dirty="0" smtClean="0">
                <a:cs typeface="Arial" pitchFamily="34" charset="0"/>
              </a:rPr>
              <a:t>210 BCPD+1500 MCFD</a:t>
            </a:r>
          </a:p>
          <a:p>
            <a:r>
              <a:rPr lang="en-US" sz="1000" b="1" dirty="0" smtClean="0">
                <a:cs typeface="Arial" pitchFamily="34" charset="0"/>
              </a:rPr>
              <a:t>TD: </a:t>
            </a:r>
            <a:r>
              <a:rPr lang="en-US" sz="1000" dirty="0" smtClean="0">
                <a:cs typeface="Arial" pitchFamily="34" charset="0"/>
              </a:rPr>
              <a:t>15,100</a:t>
            </a:r>
          </a:p>
          <a:p>
            <a:r>
              <a:rPr lang="en-US" sz="1000" b="1" dirty="0" err="1" smtClean="0">
                <a:cs typeface="Arial" pitchFamily="34" charset="0"/>
              </a:rPr>
              <a:t>Obj</a:t>
            </a:r>
            <a:r>
              <a:rPr lang="en-US" sz="1000" b="1" dirty="0" smtClean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smtClean="0">
                <a:cs typeface="Arial" pitchFamily="34" charset="0"/>
              </a:rPr>
              <a:t>Mid </a:t>
            </a:r>
            <a:r>
              <a:rPr lang="en-US" sz="1000" dirty="0" err="1" smtClean="0">
                <a:cs typeface="Arial" pitchFamily="34" charset="0"/>
              </a:rPr>
              <a:t>Wx</a:t>
            </a:r>
            <a:r>
              <a:rPr lang="en-US" sz="1000" dirty="0" smtClean="0">
                <a:cs typeface="Arial" pitchFamily="34" charset="0"/>
              </a:rPr>
              <a:t>/ 11,600-12,290</a:t>
            </a:r>
            <a:endParaRPr lang="en-US" sz="1000" b="1" dirty="0" smtClean="0">
              <a:cs typeface="Arial" pitchFamily="34" charset="0"/>
            </a:endParaRPr>
          </a:p>
          <a:p>
            <a:r>
              <a:rPr lang="en-US" sz="400" dirty="0">
                <a:cs typeface="Arial" pitchFamily="34" charset="0"/>
              </a:rPr>
              <a:t>17011211300000</a:t>
            </a:r>
          </a:p>
        </p:txBody>
      </p:sp>
      <p:sp>
        <p:nvSpPr>
          <p:cNvPr id="67" name="5-Point Star 66"/>
          <p:cNvSpPr/>
          <p:nvPr/>
        </p:nvSpPr>
        <p:spPr bwMode="auto">
          <a:xfrm>
            <a:off x="2462931" y="5941065"/>
            <a:ext cx="182880" cy="18288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40"/>
          <p:cNvSpPr txBox="1">
            <a:spLocks noChangeArrowheads="1"/>
          </p:cNvSpPr>
          <p:nvPr/>
        </p:nvSpPr>
        <p:spPr bwMode="auto">
          <a:xfrm>
            <a:off x="2116158" y="9004228"/>
            <a:ext cx="1969424" cy="830997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err="1" smtClean="0">
                <a:cs typeface="Arial" pitchFamily="34" charset="0"/>
              </a:rPr>
              <a:t>Midstates</a:t>
            </a:r>
            <a:r>
              <a:rPr lang="en-US" sz="1000" b="1" dirty="0" smtClean="0">
                <a:cs typeface="Arial" pitchFamily="34" charset="0"/>
              </a:rPr>
              <a:t> </a:t>
            </a:r>
            <a:r>
              <a:rPr lang="en-US" sz="1000" b="1" dirty="0">
                <a:cs typeface="Arial" pitchFamily="34" charset="0"/>
              </a:rPr>
              <a:t>– </a:t>
            </a:r>
            <a:r>
              <a:rPr lang="en-US" sz="1000" b="1" dirty="0" smtClean="0">
                <a:cs typeface="Arial" pitchFamily="34" charset="0"/>
              </a:rPr>
              <a:t>Musser-Davis 33H-1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Report Date</a:t>
            </a:r>
            <a:r>
              <a:rPr lang="en-US" sz="1000" b="1" dirty="0">
                <a:cs typeface="Arial" pitchFamily="34" charset="0"/>
              </a:rPr>
              <a:t>:</a:t>
            </a:r>
            <a:r>
              <a:rPr lang="en-US" sz="1000" dirty="0">
                <a:cs typeface="Arial" pitchFamily="34" charset="0"/>
              </a:rPr>
              <a:t> </a:t>
            </a:r>
            <a:r>
              <a:rPr lang="en-US" sz="1000" dirty="0" smtClean="0">
                <a:cs typeface="Arial" pitchFamily="34" charset="0"/>
              </a:rPr>
              <a:t>5/21/12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IP: </a:t>
            </a:r>
            <a:r>
              <a:rPr lang="en-US" sz="1000" dirty="0" smtClean="0">
                <a:cs typeface="Arial" pitchFamily="34" charset="0"/>
              </a:rPr>
              <a:t> 500 BOPD + 70 </a:t>
            </a:r>
            <a:r>
              <a:rPr lang="en-US" sz="1000" dirty="0" err="1" smtClean="0">
                <a:cs typeface="Arial" pitchFamily="34" charset="0"/>
              </a:rPr>
              <a:t>Mcf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TD:  </a:t>
            </a:r>
            <a:r>
              <a:rPr lang="en-US" sz="1000" dirty="0" smtClean="0">
                <a:cs typeface="Arial" pitchFamily="34" charset="0"/>
              </a:rPr>
              <a:t>V-5100 H-7100</a:t>
            </a:r>
          </a:p>
          <a:p>
            <a:r>
              <a:rPr lang="en-US" sz="1000" b="1" dirty="0" err="1" smtClean="0">
                <a:cs typeface="Arial" pitchFamily="34" charset="0"/>
              </a:rPr>
              <a:t>Obj</a:t>
            </a:r>
            <a:r>
              <a:rPr lang="en-US" sz="1000" b="1" dirty="0" smtClean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smtClean="0">
                <a:cs typeface="Arial" pitchFamily="34" charset="0"/>
              </a:rPr>
              <a:t>Frio/ 4,950-5,100</a:t>
            </a:r>
          </a:p>
          <a:p>
            <a:r>
              <a:rPr lang="en-US" sz="400" dirty="0" smtClean="0">
                <a:cs typeface="Arial" pitchFamily="34" charset="0"/>
              </a:rPr>
              <a:t>17011211390000</a:t>
            </a:r>
            <a:endParaRPr lang="en-US" sz="400" dirty="0">
              <a:cs typeface="Arial" pitchFamily="34" charset="0"/>
            </a:endParaRPr>
          </a:p>
        </p:txBody>
      </p:sp>
      <p:cxnSp>
        <p:nvCxnSpPr>
          <p:cNvPr id="69" name="Straight Arrow Connector 68"/>
          <p:cNvCxnSpPr>
            <a:stCxn id="68" idx="0"/>
            <a:endCxn id="72" idx="3"/>
          </p:cNvCxnSpPr>
          <p:nvPr/>
        </p:nvCxnSpPr>
        <p:spPr>
          <a:xfrm flipV="1">
            <a:off x="3100870" y="6436070"/>
            <a:ext cx="2969373" cy="25681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5-Point Star 71"/>
          <p:cNvSpPr/>
          <p:nvPr/>
        </p:nvSpPr>
        <p:spPr bwMode="auto">
          <a:xfrm>
            <a:off x="5922290" y="6253190"/>
            <a:ext cx="182880" cy="18288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7" name="Straight Arrow Connector 76"/>
          <p:cNvCxnSpPr>
            <a:stCxn id="78" idx="1"/>
            <a:endCxn id="80" idx="0"/>
          </p:cNvCxnSpPr>
          <p:nvPr/>
        </p:nvCxnSpPr>
        <p:spPr>
          <a:xfrm flipH="1">
            <a:off x="8916018" y="3425350"/>
            <a:ext cx="2498462" cy="177163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42"/>
          <p:cNvSpPr txBox="1">
            <a:spLocks noChangeArrowheads="1"/>
          </p:cNvSpPr>
          <p:nvPr/>
        </p:nvSpPr>
        <p:spPr bwMode="auto">
          <a:xfrm>
            <a:off x="11414480" y="3009851"/>
            <a:ext cx="1981568" cy="830997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cs typeface="Arial" pitchFamily="34" charset="0"/>
              </a:rPr>
              <a:t>El Paso – </a:t>
            </a:r>
            <a:r>
              <a:rPr lang="en-US" sz="1000" b="1" dirty="0" err="1" smtClean="0">
                <a:cs typeface="Arial" pitchFamily="34" charset="0"/>
              </a:rPr>
              <a:t>Forestar</a:t>
            </a:r>
            <a:r>
              <a:rPr lang="en-US" sz="1000" b="1" dirty="0" smtClean="0">
                <a:cs typeface="Arial" pitchFamily="34" charset="0"/>
              </a:rPr>
              <a:t> Min 11-1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>
                <a:cs typeface="Arial" pitchFamily="34" charset="0"/>
              </a:rPr>
              <a:t>Report Date</a:t>
            </a:r>
            <a:r>
              <a:rPr lang="en-US" sz="1000" b="1" dirty="0" smtClean="0">
                <a:cs typeface="Arial" pitchFamily="34" charset="0"/>
              </a:rPr>
              <a:t>:</a:t>
            </a:r>
            <a:r>
              <a:rPr lang="en-US" sz="1000" dirty="0">
                <a:cs typeface="Arial" pitchFamily="34" charset="0"/>
              </a:rPr>
              <a:t> </a:t>
            </a:r>
            <a:r>
              <a:rPr lang="en-US" sz="1000" dirty="0" smtClean="0">
                <a:cs typeface="Arial" pitchFamily="34" charset="0"/>
              </a:rPr>
              <a:t>5/22/12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IP: </a:t>
            </a:r>
            <a:r>
              <a:rPr lang="en-US" sz="1000" dirty="0" smtClean="0">
                <a:cs typeface="Arial" pitchFamily="34" charset="0"/>
              </a:rPr>
              <a:t>59 BCPD + 14 MCFD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TD: </a:t>
            </a:r>
            <a:r>
              <a:rPr lang="en-US" sz="1000" dirty="0" smtClean="0">
                <a:cs typeface="Arial" pitchFamily="34" charset="0"/>
              </a:rPr>
              <a:t>15,000</a:t>
            </a:r>
          </a:p>
          <a:p>
            <a:r>
              <a:rPr lang="en-US" sz="1000" b="1" dirty="0" err="1" smtClean="0">
                <a:cs typeface="Arial" pitchFamily="34" charset="0"/>
              </a:rPr>
              <a:t>Obj</a:t>
            </a:r>
            <a:r>
              <a:rPr lang="en-US" sz="1000" b="1" dirty="0" smtClean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err="1" smtClean="0">
                <a:cs typeface="Arial" pitchFamily="34" charset="0"/>
              </a:rPr>
              <a:t>Lwr</a:t>
            </a:r>
            <a:r>
              <a:rPr lang="en-US" sz="1000" dirty="0" smtClean="0">
                <a:cs typeface="Arial" pitchFamily="34" charset="0"/>
              </a:rPr>
              <a:t> </a:t>
            </a:r>
            <a:r>
              <a:rPr lang="en-US" sz="1000" dirty="0" err="1" smtClean="0">
                <a:cs typeface="Arial" pitchFamily="34" charset="0"/>
              </a:rPr>
              <a:t>Wx</a:t>
            </a:r>
            <a:r>
              <a:rPr lang="en-US" sz="1000" dirty="0" smtClean="0">
                <a:cs typeface="Arial" pitchFamily="34" charset="0"/>
              </a:rPr>
              <a:t>/ 11,384-13,226</a:t>
            </a:r>
          </a:p>
          <a:p>
            <a:r>
              <a:rPr lang="en-US" sz="400" dirty="0">
                <a:cs typeface="Arial" pitchFamily="34" charset="0"/>
              </a:rPr>
              <a:t>17011211000000</a:t>
            </a:r>
            <a:endParaRPr lang="en-US" sz="400" b="1" dirty="0">
              <a:cs typeface="Arial" pitchFamily="34" charset="0"/>
            </a:endParaRPr>
          </a:p>
        </p:txBody>
      </p:sp>
      <p:sp>
        <p:nvSpPr>
          <p:cNvPr id="80" name="5-Point Star 79"/>
          <p:cNvSpPr/>
          <p:nvPr/>
        </p:nvSpPr>
        <p:spPr bwMode="auto">
          <a:xfrm>
            <a:off x="8824578" y="5196989"/>
            <a:ext cx="182880" cy="18288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" name="Straight Arrow Connector 101"/>
          <p:cNvCxnSpPr>
            <a:stCxn id="61" idx="3"/>
            <a:endCxn id="67" idx="1"/>
          </p:cNvCxnSpPr>
          <p:nvPr/>
        </p:nvCxnSpPr>
        <p:spPr>
          <a:xfrm>
            <a:off x="2111732" y="5344421"/>
            <a:ext cx="351199" cy="66649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5" idx="1"/>
            <a:endCxn id="66" idx="0"/>
          </p:cNvCxnSpPr>
          <p:nvPr/>
        </p:nvCxnSpPr>
        <p:spPr>
          <a:xfrm flipH="1">
            <a:off x="7746701" y="2536280"/>
            <a:ext cx="903123" cy="379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42"/>
          <p:cNvSpPr txBox="1">
            <a:spLocks noChangeArrowheads="1"/>
          </p:cNvSpPr>
          <p:nvPr/>
        </p:nvSpPr>
        <p:spPr bwMode="auto">
          <a:xfrm>
            <a:off x="8649824" y="2113087"/>
            <a:ext cx="1586231" cy="846386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cs typeface="Arial" pitchFamily="34" charset="0"/>
              </a:rPr>
              <a:t>Indian </a:t>
            </a:r>
            <a:r>
              <a:rPr lang="en-US" sz="1000" b="1" dirty="0" err="1" smtClean="0">
                <a:cs typeface="Arial" pitchFamily="34" charset="0"/>
              </a:rPr>
              <a:t>Epl</a:t>
            </a:r>
            <a:r>
              <a:rPr lang="en-US" sz="1000" b="1" dirty="0" smtClean="0">
                <a:cs typeface="Arial" pitchFamily="34" charset="0"/>
              </a:rPr>
              <a:t>. – Riceland A-3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>
                <a:cs typeface="Arial" pitchFamily="34" charset="0"/>
              </a:rPr>
              <a:t>Report Date</a:t>
            </a:r>
            <a:r>
              <a:rPr lang="en-US" sz="1000" b="1" dirty="0" smtClean="0">
                <a:cs typeface="Arial" pitchFamily="34" charset="0"/>
              </a:rPr>
              <a:t>:</a:t>
            </a:r>
            <a:r>
              <a:rPr lang="en-US" sz="1000" dirty="0">
                <a:cs typeface="Arial" pitchFamily="34" charset="0"/>
              </a:rPr>
              <a:t> </a:t>
            </a:r>
            <a:r>
              <a:rPr lang="en-US" sz="1000" dirty="0" smtClean="0">
                <a:cs typeface="Arial" pitchFamily="34" charset="0"/>
              </a:rPr>
              <a:t>6/18/2012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IP: </a:t>
            </a:r>
            <a:r>
              <a:rPr lang="en-US" sz="1000" dirty="0" smtClean="0">
                <a:cs typeface="Arial" pitchFamily="34" charset="0"/>
              </a:rPr>
              <a:t>Shut-in Dry Hole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TD: </a:t>
            </a:r>
            <a:r>
              <a:rPr lang="en-US" sz="1000" dirty="0" smtClean="0">
                <a:cs typeface="Arial" pitchFamily="34" charset="0"/>
              </a:rPr>
              <a:t>7,200</a:t>
            </a:r>
          </a:p>
          <a:p>
            <a:r>
              <a:rPr lang="en-US" sz="1000" b="1" dirty="0" err="1" smtClean="0">
                <a:cs typeface="Arial" pitchFamily="34" charset="0"/>
              </a:rPr>
              <a:t>Obj</a:t>
            </a:r>
            <a:r>
              <a:rPr lang="en-US" sz="1000" b="1" dirty="0" smtClean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smtClean="0">
                <a:cs typeface="Arial" pitchFamily="34" charset="0"/>
              </a:rPr>
              <a:t>N/A</a:t>
            </a:r>
          </a:p>
          <a:p>
            <a:r>
              <a:rPr lang="en-US" sz="400" dirty="0"/>
              <a:t>17011211160000</a:t>
            </a:r>
          </a:p>
        </p:txBody>
      </p:sp>
      <p:sp>
        <p:nvSpPr>
          <p:cNvPr id="66" name="5-Point Star 65"/>
          <p:cNvSpPr/>
          <p:nvPr/>
        </p:nvSpPr>
        <p:spPr bwMode="auto">
          <a:xfrm>
            <a:off x="7655261" y="2574229"/>
            <a:ext cx="182880" cy="18288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40"/>
          <p:cNvSpPr txBox="1">
            <a:spLocks noChangeArrowheads="1"/>
          </p:cNvSpPr>
          <p:nvPr/>
        </p:nvSpPr>
        <p:spPr bwMode="auto">
          <a:xfrm>
            <a:off x="4264998" y="3686959"/>
            <a:ext cx="1342707" cy="800219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800" b="1" dirty="0"/>
              <a:t>EP Energy – Olympia 23-1</a:t>
            </a:r>
          </a:p>
          <a:p>
            <a:r>
              <a:rPr lang="en-US" sz="800" b="1" dirty="0" smtClean="0"/>
              <a:t>Report Date:</a:t>
            </a:r>
            <a:r>
              <a:rPr lang="en-US" sz="800" dirty="0" smtClean="0"/>
              <a:t> 6/29/12</a:t>
            </a:r>
            <a:endParaRPr lang="en-US" sz="800" b="1" dirty="0"/>
          </a:p>
          <a:p>
            <a:r>
              <a:rPr lang="en-US" sz="800" b="1" dirty="0" smtClean="0"/>
              <a:t>IP:</a:t>
            </a:r>
            <a:r>
              <a:rPr lang="en-US" sz="800" dirty="0" smtClean="0"/>
              <a:t>115 BOPD, 81 MCFD</a:t>
            </a:r>
            <a:endParaRPr lang="en-US" sz="800" dirty="0"/>
          </a:p>
          <a:p>
            <a:r>
              <a:rPr lang="en-US" sz="800" b="1" dirty="0" smtClean="0"/>
              <a:t>TD</a:t>
            </a:r>
            <a:r>
              <a:rPr lang="en-US" sz="800" b="1" dirty="0"/>
              <a:t>: </a:t>
            </a:r>
            <a:r>
              <a:rPr lang="en-US" sz="800" dirty="0" smtClean="0"/>
              <a:t>11630</a:t>
            </a:r>
          </a:p>
          <a:p>
            <a:r>
              <a:rPr lang="en-US" sz="800" b="1" dirty="0" err="1" smtClean="0"/>
              <a:t>Obj</a:t>
            </a:r>
            <a:r>
              <a:rPr lang="en-US" sz="800" b="1" dirty="0" smtClean="0"/>
              <a:t>: </a:t>
            </a:r>
            <a:r>
              <a:rPr lang="en-US" sz="800" b="1" dirty="0" err="1" smtClean="0"/>
              <a:t>Upr</a:t>
            </a:r>
            <a:r>
              <a:rPr lang="en-US" sz="800" b="1" dirty="0" smtClean="0"/>
              <a:t> Wilcox</a:t>
            </a:r>
          </a:p>
          <a:p>
            <a:r>
              <a:rPr lang="en-US" sz="800" b="1" dirty="0" err="1" smtClean="0"/>
              <a:t>Perf</a:t>
            </a:r>
            <a:r>
              <a:rPr lang="en-US" sz="800" b="1" dirty="0" smtClean="0"/>
              <a:t>: </a:t>
            </a:r>
            <a:r>
              <a:rPr lang="en-US" sz="800" dirty="0" smtClean="0"/>
              <a:t>10,576-10,740</a:t>
            </a:r>
            <a:endParaRPr lang="en-US" sz="800" b="1" dirty="0"/>
          </a:p>
          <a:p>
            <a:r>
              <a:rPr lang="en-US" sz="300" dirty="0"/>
              <a:t>17011211430000</a:t>
            </a:r>
          </a:p>
        </p:txBody>
      </p:sp>
      <p:cxnSp>
        <p:nvCxnSpPr>
          <p:cNvPr id="42" name="Straight Arrow Connector 41"/>
          <p:cNvCxnSpPr>
            <a:stCxn id="41" idx="2"/>
            <a:endCxn id="122" idx="0"/>
          </p:cNvCxnSpPr>
          <p:nvPr/>
        </p:nvCxnSpPr>
        <p:spPr>
          <a:xfrm>
            <a:off x="3840417" y="3451392"/>
            <a:ext cx="849162" cy="281026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70" idx="2"/>
            <a:endCxn id="74" idx="0"/>
          </p:cNvCxnSpPr>
          <p:nvPr/>
        </p:nvCxnSpPr>
        <p:spPr>
          <a:xfrm>
            <a:off x="4936352" y="4487178"/>
            <a:ext cx="168584" cy="13059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5-Point Star 73"/>
          <p:cNvSpPr/>
          <p:nvPr/>
        </p:nvSpPr>
        <p:spPr bwMode="auto">
          <a:xfrm>
            <a:off x="5013496" y="5793094"/>
            <a:ext cx="182880" cy="18288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40"/>
          <p:cNvSpPr txBox="1">
            <a:spLocks noChangeArrowheads="1"/>
          </p:cNvSpPr>
          <p:nvPr/>
        </p:nvSpPr>
        <p:spPr bwMode="auto">
          <a:xfrm>
            <a:off x="7515848" y="40538"/>
            <a:ext cx="1704708" cy="1000274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/>
              <a:t>Cortex – Musser-Davis c5</a:t>
            </a:r>
            <a:endParaRPr lang="en-US" sz="1000" b="1" dirty="0"/>
          </a:p>
          <a:p>
            <a:r>
              <a:rPr lang="en-US" sz="1000" b="1" dirty="0" smtClean="0"/>
              <a:t>Report Date:</a:t>
            </a:r>
            <a:r>
              <a:rPr lang="en-US" sz="1000" dirty="0" smtClean="0"/>
              <a:t> 7/2/12</a:t>
            </a:r>
            <a:endParaRPr lang="en-US" sz="1000" b="1" dirty="0"/>
          </a:p>
          <a:p>
            <a:r>
              <a:rPr lang="en-US" sz="1000" b="1" dirty="0" err="1" smtClean="0"/>
              <a:t>IP:</a:t>
            </a:r>
            <a:r>
              <a:rPr lang="en-US" sz="1000" dirty="0" err="1" smtClean="0"/>
              <a:t>Future</a:t>
            </a:r>
            <a:r>
              <a:rPr lang="en-US" sz="1000" dirty="0" smtClean="0"/>
              <a:t> Utility</a:t>
            </a:r>
          </a:p>
          <a:p>
            <a:r>
              <a:rPr lang="en-US" sz="1000" b="1" dirty="0" smtClean="0"/>
              <a:t>TD</a:t>
            </a:r>
            <a:r>
              <a:rPr lang="en-US" sz="1000" b="1" dirty="0"/>
              <a:t>: </a:t>
            </a:r>
            <a:r>
              <a:rPr lang="en-US" sz="1000" dirty="0" smtClean="0"/>
              <a:t>7020</a:t>
            </a:r>
          </a:p>
          <a:p>
            <a:r>
              <a:rPr lang="en-US" sz="1000" b="1" dirty="0" err="1" smtClean="0"/>
              <a:t>Obj</a:t>
            </a:r>
            <a:r>
              <a:rPr lang="en-US" sz="1000" b="1" dirty="0" smtClean="0"/>
              <a:t>: NA</a:t>
            </a:r>
          </a:p>
          <a:p>
            <a:r>
              <a:rPr lang="en-US" sz="1000" b="1" dirty="0" err="1" smtClean="0"/>
              <a:t>Perf</a:t>
            </a:r>
            <a:r>
              <a:rPr lang="en-US" sz="1000" b="1" dirty="0" smtClean="0"/>
              <a:t>: NA</a:t>
            </a:r>
            <a:r>
              <a:rPr lang="en-US" sz="1000" dirty="0" smtClean="0"/>
              <a:t> </a:t>
            </a:r>
          </a:p>
          <a:p>
            <a:r>
              <a:rPr lang="en-US" sz="500" dirty="0"/>
              <a:t>17011211280000</a:t>
            </a:r>
          </a:p>
        </p:txBody>
      </p:sp>
      <p:cxnSp>
        <p:nvCxnSpPr>
          <p:cNvPr id="86" name="Straight Arrow Connector 85"/>
          <p:cNvCxnSpPr>
            <a:stCxn id="85" idx="1"/>
            <a:endCxn id="87" idx="1"/>
          </p:cNvCxnSpPr>
          <p:nvPr/>
        </p:nvCxnSpPr>
        <p:spPr>
          <a:xfrm flipH="1">
            <a:off x="7026129" y="540675"/>
            <a:ext cx="489719" cy="4253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5-Point Star 86"/>
          <p:cNvSpPr/>
          <p:nvPr/>
        </p:nvSpPr>
        <p:spPr bwMode="auto">
          <a:xfrm>
            <a:off x="7026129" y="896170"/>
            <a:ext cx="182880" cy="18288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40"/>
          <p:cNvSpPr txBox="1">
            <a:spLocks noChangeArrowheads="1"/>
          </p:cNvSpPr>
          <p:nvPr/>
        </p:nvSpPr>
        <p:spPr bwMode="auto">
          <a:xfrm>
            <a:off x="5824889" y="1956890"/>
            <a:ext cx="1688663" cy="800219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800" b="1" dirty="0" smtClean="0"/>
              <a:t>Swift Energy – A H Irby 1</a:t>
            </a:r>
            <a:endParaRPr lang="en-US" sz="800" b="1" dirty="0"/>
          </a:p>
          <a:p>
            <a:r>
              <a:rPr lang="en-US" sz="800" b="1" dirty="0" smtClean="0"/>
              <a:t>Report Date:</a:t>
            </a:r>
            <a:r>
              <a:rPr lang="en-US" sz="800" dirty="0" smtClean="0"/>
              <a:t> 7/25/12</a:t>
            </a:r>
            <a:endParaRPr lang="en-US" sz="800" b="1" dirty="0"/>
          </a:p>
          <a:p>
            <a:r>
              <a:rPr lang="en-US" sz="800" b="1" dirty="0" smtClean="0"/>
              <a:t>IP:</a:t>
            </a:r>
            <a:r>
              <a:rPr lang="en-US" sz="800" dirty="0" smtClean="0"/>
              <a:t>18.4 BOPD, 45 BWPD</a:t>
            </a:r>
            <a:endParaRPr lang="en-US" sz="800" dirty="0"/>
          </a:p>
          <a:p>
            <a:r>
              <a:rPr lang="en-US" sz="800" b="1" dirty="0" smtClean="0"/>
              <a:t>TD</a:t>
            </a:r>
            <a:r>
              <a:rPr lang="en-US" sz="800" b="1" dirty="0"/>
              <a:t>: </a:t>
            </a:r>
            <a:r>
              <a:rPr lang="en-US" sz="800" dirty="0" smtClean="0"/>
              <a:t>15457</a:t>
            </a:r>
          </a:p>
          <a:p>
            <a:r>
              <a:rPr lang="en-US" sz="800" b="1" dirty="0" err="1" smtClean="0"/>
              <a:t>Obj</a:t>
            </a:r>
            <a:r>
              <a:rPr lang="en-US" sz="800" b="1" dirty="0" smtClean="0"/>
              <a:t>: </a:t>
            </a:r>
            <a:r>
              <a:rPr lang="en-US" sz="800" dirty="0" err="1" smtClean="0"/>
              <a:t>Lwr</a:t>
            </a:r>
            <a:r>
              <a:rPr lang="en-US" sz="800" dirty="0" smtClean="0"/>
              <a:t> </a:t>
            </a:r>
            <a:r>
              <a:rPr lang="en-US" sz="800" dirty="0" err="1" smtClean="0"/>
              <a:t>Wx</a:t>
            </a:r>
            <a:endParaRPr lang="en-US" sz="800" dirty="0" smtClean="0"/>
          </a:p>
          <a:p>
            <a:r>
              <a:rPr lang="en-US" sz="800" b="1" dirty="0" err="1" smtClean="0"/>
              <a:t>Perf</a:t>
            </a:r>
            <a:r>
              <a:rPr lang="en-US" sz="800" b="1" dirty="0" smtClean="0"/>
              <a:t>: </a:t>
            </a:r>
            <a:r>
              <a:rPr lang="en-US" sz="800" dirty="0" smtClean="0"/>
              <a:t>13184-13194 &amp; 13062-13070</a:t>
            </a:r>
          </a:p>
          <a:p>
            <a:r>
              <a:rPr lang="en-US" sz="300" dirty="0" smtClean="0"/>
              <a:t>17011200260000</a:t>
            </a:r>
            <a:endParaRPr lang="en-US" sz="300" dirty="0"/>
          </a:p>
        </p:txBody>
      </p:sp>
      <p:cxnSp>
        <p:nvCxnSpPr>
          <p:cNvPr id="76" name="Straight Arrow Connector 75"/>
          <p:cNvCxnSpPr>
            <a:stCxn id="75" idx="2"/>
            <a:endCxn id="79" idx="0"/>
          </p:cNvCxnSpPr>
          <p:nvPr/>
        </p:nvCxnSpPr>
        <p:spPr>
          <a:xfrm flipH="1">
            <a:off x="6210405" y="2757109"/>
            <a:ext cx="458816" cy="33176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5-Point Star 78"/>
          <p:cNvSpPr/>
          <p:nvPr/>
        </p:nvSpPr>
        <p:spPr bwMode="auto">
          <a:xfrm>
            <a:off x="6118965" y="6074796"/>
            <a:ext cx="182880" cy="18288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42"/>
          <p:cNvSpPr txBox="1">
            <a:spLocks noChangeArrowheads="1"/>
          </p:cNvSpPr>
          <p:nvPr/>
        </p:nvSpPr>
        <p:spPr bwMode="auto">
          <a:xfrm>
            <a:off x="10443968" y="7356525"/>
            <a:ext cx="2127687" cy="1000274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err="1" smtClean="0">
                <a:cs typeface="Arial" pitchFamily="34" charset="0"/>
              </a:rPr>
              <a:t>Midstates</a:t>
            </a:r>
            <a:r>
              <a:rPr lang="en-US" sz="1000" b="1" dirty="0" smtClean="0">
                <a:cs typeface="Arial" pitchFamily="34" charset="0"/>
              </a:rPr>
              <a:t> – AKS Pro </a:t>
            </a:r>
            <a:r>
              <a:rPr lang="en-US" sz="1000" b="1" dirty="0" err="1" smtClean="0">
                <a:cs typeface="Arial" pitchFamily="34" charset="0"/>
              </a:rPr>
              <a:t>etal</a:t>
            </a:r>
            <a:r>
              <a:rPr lang="en-US" sz="1000" b="1" dirty="0" smtClean="0">
                <a:cs typeface="Arial" pitchFamily="34" charset="0"/>
              </a:rPr>
              <a:t> 5H1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Report'd:</a:t>
            </a:r>
            <a:r>
              <a:rPr lang="en-US" sz="1000" dirty="0" smtClean="0">
                <a:cs typeface="Arial" pitchFamily="34" charset="0"/>
              </a:rPr>
              <a:t> 9/4/2012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>
                <a:cs typeface="Arial" pitchFamily="34" charset="0"/>
              </a:rPr>
              <a:t>IP: </a:t>
            </a:r>
            <a:r>
              <a:rPr lang="en-US" sz="1000" dirty="0" smtClean="0">
                <a:cs typeface="Arial" pitchFamily="34" charset="0"/>
              </a:rPr>
              <a:t>307 BOPD, 1425 MCFD</a:t>
            </a:r>
          </a:p>
          <a:p>
            <a:r>
              <a:rPr lang="en-US" sz="1000" b="1" dirty="0" smtClean="0">
                <a:cs typeface="Arial" pitchFamily="34" charset="0"/>
              </a:rPr>
              <a:t>Status:</a:t>
            </a:r>
            <a:r>
              <a:rPr lang="en-US" sz="1000" dirty="0">
                <a:cs typeface="Arial" pitchFamily="34" charset="0"/>
              </a:rPr>
              <a:t> </a:t>
            </a:r>
            <a:r>
              <a:rPr lang="en-US" sz="1000" dirty="0" smtClean="0">
                <a:cs typeface="Arial" pitchFamily="34" charset="0"/>
              </a:rPr>
              <a:t>well shut-in as of  7/30/12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TD:</a:t>
            </a:r>
            <a:r>
              <a:rPr lang="en-US" sz="1000" dirty="0" smtClean="0">
                <a:cs typeface="Arial" pitchFamily="34" charset="0"/>
              </a:rPr>
              <a:t> V-13463 H-16695</a:t>
            </a:r>
          </a:p>
          <a:p>
            <a:r>
              <a:rPr lang="en-US" sz="1000" b="1" dirty="0" err="1" smtClean="0">
                <a:cs typeface="Arial" pitchFamily="34" charset="0"/>
              </a:rPr>
              <a:t>Obj</a:t>
            </a:r>
            <a:r>
              <a:rPr lang="en-US" sz="1000" b="1" dirty="0" smtClean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</a:t>
            </a:r>
            <a:r>
              <a:rPr lang="en-US" sz="1000" dirty="0" smtClean="0">
                <a:cs typeface="Arial" pitchFamily="34" charset="0"/>
              </a:rPr>
              <a:t> </a:t>
            </a:r>
            <a:r>
              <a:rPr lang="en-US" sz="1000" dirty="0" err="1" smtClean="0">
                <a:cs typeface="Arial" pitchFamily="34" charset="0"/>
              </a:rPr>
              <a:t>Wx</a:t>
            </a:r>
            <a:r>
              <a:rPr lang="en-US" sz="1000" dirty="0" smtClean="0">
                <a:cs typeface="Arial" pitchFamily="34" charset="0"/>
              </a:rPr>
              <a:t>/ 13794-16624</a:t>
            </a:r>
          </a:p>
          <a:p>
            <a:r>
              <a:rPr lang="en-US" sz="500" dirty="0"/>
              <a:t>17011211180000</a:t>
            </a:r>
            <a:endParaRPr lang="en-US" sz="500" b="1" dirty="0">
              <a:cs typeface="Arial" pitchFamily="34" charset="0"/>
            </a:endParaRPr>
          </a:p>
        </p:txBody>
      </p:sp>
      <p:cxnSp>
        <p:nvCxnSpPr>
          <p:cNvPr id="82" name="Straight Arrow Connector 81"/>
          <p:cNvCxnSpPr>
            <a:stCxn id="81" idx="1"/>
            <a:endCxn id="83" idx="3"/>
          </p:cNvCxnSpPr>
          <p:nvPr/>
        </p:nvCxnSpPr>
        <p:spPr>
          <a:xfrm flipH="1" flipV="1">
            <a:off x="10043947" y="6806954"/>
            <a:ext cx="400021" cy="104970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5-Point Star 82"/>
          <p:cNvSpPr/>
          <p:nvPr/>
        </p:nvSpPr>
        <p:spPr bwMode="auto">
          <a:xfrm>
            <a:off x="9895994" y="6624074"/>
            <a:ext cx="182880" cy="18288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40"/>
          <p:cNvSpPr txBox="1">
            <a:spLocks noChangeArrowheads="1"/>
          </p:cNvSpPr>
          <p:nvPr/>
        </p:nvSpPr>
        <p:spPr bwMode="auto">
          <a:xfrm>
            <a:off x="6846771" y="2886740"/>
            <a:ext cx="1799860" cy="800219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defTabSz="1463040"/>
            <a:r>
              <a:rPr lang="en-US" sz="8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Midstates</a:t>
            </a:r>
            <a:r>
              <a:rPr lang="en-US" sz="8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– Musser-Davis </a:t>
            </a:r>
            <a:r>
              <a:rPr lang="en-US" sz="8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33-11</a:t>
            </a:r>
            <a:endParaRPr lang="en-US" sz="800" b="1" dirty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r>
              <a:rPr lang="en-US" sz="800" b="1" dirty="0" smtClean="0"/>
              <a:t>Report Date:</a:t>
            </a:r>
            <a:r>
              <a:rPr lang="en-US" sz="800" dirty="0" smtClean="0"/>
              <a:t> 7/30/12</a:t>
            </a:r>
            <a:endParaRPr lang="en-US" sz="800" b="1" dirty="0"/>
          </a:p>
          <a:p>
            <a:r>
              <a:rPr lang="en-US" sz="800" b="1" dirty="0" smtClean="0"/>
              <a:t>IP: </a:t>
            </a:r>
            <a:r>
              <a:rPr lang="en-US" sz="800" dirty="0" smtClean="0"/>
              <a:t>50 BOPD, 208 MCFD, 490 BWPD</a:t>
            </a:r>
            <a:endParaRPr lang="en-US" sz="800" dirty="0"/>
          </a:p>
          <a:p>
            <a:r>
              <a:rPr lang="en-US" sz="800" b="1" dirty="0" smtClean="0"/>
              <a:t>TD</a:t>
            </a:r>
            <a:r>
              <a:rPr lang="en-US" sz="800" b="1" dirty="0"/>
              <a:t>: </a:t>
            </a:r>
            <a:r>
              <a:rPr lang="en-US" sz="800" dirty="0" smtClean="0"/>
              <a:t>12022</a:t>
            </a:r>
          </a:p>
          <a:p>
            <a:r>
              <a:rPr lang="en-US" sz="800" b="1" dirty="0" err="1" smtClean="0"/>
              <a:t>Obj</a:t>
            </a:r>
            <a:r>
              <a:rPr lang="en-US" sz="800" b="1" dirty="0" smtClean="0"/>
              <a:t>: </a:t>
            </a:r>
            <a:r>
              <a:rPr lang="en-US" sz="800" b="1" dirty="0" err="1" smtClean="0"/>
              <a:t>Upr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Wx</a:t>
            </a:r>
            <a:endParaRPr lang="en-US" sz="800" b="1" dirty="0" smtClean="0"/>
          </a:p>
          <a:p>
            <a:r>
              <a:rPr lang="en-US" sz="800" b="1" dirty="0" err="1" smtClean="0"/>
              <a:t>Perf</a:t>
            </a:r>
            <a:r>
              <a:rPr lang="en-US" sz="800" b="1" dirty="0" smtClean="0"/>
              <a:t>: </a:t>
            </a:r>
            <a:r>
              <a:rPr lang="en-US" sz="800" dirty="0" smtClean="0"/>
              <a:t>10894-11220</a:t>
            </a:r>
          </a:p>
          <a:p>
            <a:r>
              <a:rPr lang="en-US" sz="300" dirty="0"/>
              <a:t>17011211400000</a:t>
            </a:r>
          </a:p>
        </p:txBody>
      </p:sp>
      <p:cxnSp>
        <p:nvCxnSpPr>
          <p:cNvPr id="88" name="Straight Arrow Connector 87"/>
          <p:cNvCxnSpPr>
            <a:stCxn id="84" idx="2"/>
            <a:endCxn id="89" idx="0"/>
          </p:cNvCxnSpPr>
          <p:nvPr/>
        </p:nvCxnSpPr>
        <p:spPr>
          <a:xfrm flipH="1">
            <a:off x="6314004" y="3686959"/>
            <a:ext cx="1432697" cy="253833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5-Point Star 88"/>
          <p:cNvSpPr/>
          <p:nvPr/>
        </p:nvSpPr>
        <p:spPr bwMode="auto">
          <a:xfrm>
            <a:off x="6222564" y="6225294"/>
            <a:ext cx="182880" cy="18288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Straight Arrow Connector 47"/>
          <p:cNvCxnSpPr>
            <a:stCxn id="46" idx="1"/>
            <a:endCxn id="89" idx="4"/>
          </p:cNvCxnSpPr>
          <p:nvPr/>
        </p:nvCxnSpPr>
        <p:spPr>
          <a:xfrm flipH="1">
            <a:off x="6405444" y="4334391"/>
            <a:ext cx="1279218" cy="196075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40"/>
          <p:cNvSpPr txBox="1">
            <a:spLocks noChangeArrowheads="1"/>
          </p:cNvSpPr>
          <p:nvPr/>
        </p:nvSpPr>
        <p:spPr bwMode="auto">
          <a:xfrm>
            <a:off x="8298710" y="1079050"/>
            <a:ext cx="1704708" cy="1000274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/>
              <a:t>Riceland – Bailey 1</a:t>
            </a:r>
            <a:endParaRPr lang="en-US" sz="1000" b="1" dirty="0"/>
          </a:p>
          <a:p>
            <a:r>
              <a:rPr lang="en-US" sz="1000" b="1" dirty="0" smtClean="0"/>
              <a:t>Report Date:</a:t>
            </a:r>
            <a:r>
              <a:rPr lang="en-US" sz="1000" dirty="0" smtClean="0"/>
              <a:t> 8/23/2012</a:t>
            </a:r>
            <a:endParaRPr lang="en-US" sz="1000" b="1" dirty="0"/>
          </a:p>
          <a:p>
            <a:r>
              <a:rPr lang="en-US" sz="1000" b="1" dirty="0" smtClean="0"/>
              <a:t>IP:</a:t>
            </a:r>
            <a:r>
              <a:rPr lang="en-US" sz="1000" dirty="0"/>
              <a:t> </a:t>
            </a:r>
            <a:r>
              <a:rPr lang="en-US" sz="1000" dirty="0" smtClean="0"/>
              <a:t>150 BCPD, 1 MCFD </a:t>
            </a:r>
          </a:p>
          <a:p>
            <a:r>
              <a:rPr lang="en-US" sz="1000" b="1" dirty="0" smtClean="0"/>
              <a:t>TD</a:t>
            </a:r>
            <a:r>
              <a:rPr lang="en-US" sz="1000" b="1" dirty="0"/>
              <a:t>: </a:t>
            </a:r>
            <a:r>
              <a:rPr lang="en-US" sz="1000" dirty="0" smtClean="0"/>
              <a:t>12068</a:t>
            </a:r>
          </a:p>
          <a:p>
            <a:r>
              <a:rPr lang="en-US" sz="1000" b="1" dirty="0" err="1" smtClean="0"/>
              <a:t>Obj</a:t>
            </a:r>
            <a:r>
              <a:rPr lang="en-US" sz="1000" b="1" dirty="0" smtClean="0"/>
              <a:t>: </a:t>
            </a:r>
            <a:r>
              <a:rPr lang="en-US" sz="1000" dirty="0" err="1" smtClean="0"/>
              <a:t>Upr</a:t>
            </a:r>
            <a:r>
              <a:rPr lang="en-US" sz="1000" dirty="0" smtClean="0"/>
              <a:t> </a:t>
            </a:r>
            <a:r>
              <a:rPr lang="en-US" sz="1000" dirty="0" err="1" smtClean="0"/>
              <a:t>Wx</a:t>
            </a:r>
            <a:r>
              <a:rPr lang="en-US" sz="1000" dirty="0" smtClean="0"/>
              <a:t>/ </a:t>
            </a:r>
          </a:p>
          <a:p>
            <a:r>
              <a:rPr lang="en-US" sz="1000" b="1" dirty="0" err="1" smtClean="0"/>
              <a:t>Perf</a:t>
            </a:r>
            <a:r>
              <a:rPr lang="en-US" sz="1000" b="1" dirty="0" smtClean="0"/>
              <a:t>: </a:t>
            </a:r>
            <a:r>
              <a:rPr lang="en-US" sz="1000" dirty="0" smtClean="0"/>
              <a:t> </a:t>
            </a:r>
            <a:r>
              <a:rPr lang="en-US" sz="1000" dirty="0"/>
              <a:t>8584-8587</a:t>
            </a:r>
            <a:endParaRPr lang="en-US" sz="1000" b="1" dirty="0"/>
          </a:p>
          <a:p>
            <a:r>
              <a:rPr lang="en-US" sz="500" dirty="0"/>
              <a:t>17011211220000</a:t>
            </a:r>
          </a:p>
        </p:txBody>
      </p:sp>
      <p:cxnSp>
        <p:nvCxnSpPr>
          <p:cNvPr id="103" name="Straight Arrow Connector 102"/>
          <p:cNvCxnSpPr>
            <a:stCxn id="96" idx="1"/>
            <a:endCxn id="104" idx="4"/>
          </p:cNvCxnSpPr>
          <p:nvPr/>
        </p:nvCxnSpPr>
        <p:spPr>
          <a:xfrm flipH="1" flipV="1">
            <a:off x="8015281" y="1180992"/>
            <a:ext cx="283429" cy="39819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5-Point Star 103"/>
          <p:cNvSpPr/>
          <p:nvPr/>
        </p:nvSpPr>
        <p:spPr bwMode="auto">
          <a:xfrm>
            <a:off x="7832401" y="1111138"/>
            <a:ext cx="182880" cy="18288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40"/>
          <p:cNvSpPr txBox="1">
            <a:spLocks noChangeArrowheads="1"/>
          </p:cNvSpPr>
          <p:nvPr/>
        </p:nvSpPr>
        <p:spPr bwMode="auto">
          <a:xfrm>
            <a:off x="4397955" y="8852210"/>
            <a:ext cx="1941644" cy="846386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err="1">
                <a:cs typeface="Arial" pitchFamily="34" charset="0"/>
              </a:rPr>
              <a:t>Midstates</a:t>
            </a:r>
            <a:r>
              <a:rPr lang="en-US" sz="1000" b="1" dirty="0">
                <a:cs typeface="Arial" pitchFamily="34" charset="0"/>
              </a:rPr>
              <a:t> – Musser-Davis </a:t>
            </a:r>
            <a:r>
              <a:rPr lang="en-US" sz="1000" b="1" dirty="0" smtClean="0">
                <a:cs typeface="Arial" pitchFamily="34" charset="0"/>
              </a:rPr>
              <a:t>34-3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Report'd:</a:t>
            </a:r>
            <a:r>
              <a:rPr lang="en-US" sz="1000" dirty="0" smtClean="0">
                <a:cs typeface="Arial" pitchFamily="34" charset="0"/>
              </a:rPr>
              <a:t> 9/4/2012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IP: </a:t>
            </a:r>
            <a:r>
              <a:rPr lang="en-US" sz="1000" dirty="0" smtClean="0">
                <a:cs typeface="Arial" pitchFamily="34" charset="0"/>
              </a:rPr>
              <a:t> 400 BOPD, 470 MCFD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TD: </a:t>
            </a:r>
            <a:r>
              <a:rPr lang="en-US" sz="1000" dirty="0" smtClean="0">
                <a:cs typeface="Arial" pitchFamily="34" charset="0"/>
              </a:rPr>
              <a:t>15606</a:t>
            </a:r>
          </a:p>
          <a:p>
            <a:r>
              <a:rPr lang="en-US" sz="1000" b="1" dirty="0" err="1" smtClean="0">
                <a:cs typeface="Arial" pitchFamily="34" charset="0"/>
              </a:rPr>
              <a:t>Obj</a:t>
            </a:r>
            <a:r>
              <a:rPr lang="en-US" sz="1000" b="1" dirty="0" smtClean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err="1" smtClean="0">
                <a:cs typeface="Arial" pitchFamily="34" charset="0"/>
              </a:rPr>
              <a:t>Lwr</a:t>
            </a:r>
            <a:r>
              <a:rPr lang="en-US" sz="1000" dirty="0" smtClean="0">
                <a:cs typeface="Arial" pitchFamily="34" charset="0"/>
              </a:rPr>
              <a:t> </a:t>
            </a:r>
            <a:r>
              <a:rPr lang="en-US" sz="1000" dirty="0" err="1" smtClean="0">
                <a:cs typeface="Arial" pitchFamily="34" charset="0"/>
              </a:rPr>
              <a:t>Wx</a:t>
            </a:r>
            <a:r>
              <a:rPr lang="en-US" sz="1000" dirty="0" smtClean="0">
                <a:cs typeface="Arial" pitchFamily="34" charset="0"/>
              </a:rPr>
              <a:t>/ 13694-14300</a:t>
            </a:r>
          </a:p>
          <a:p>
            <a:r>
              <a:rPr lang="en-US" sz="500" dirty="0">
                <a:cs typeface="Arial" pitchFamily="34" charset="0"/>
              </a:rPr>
              <a:t>17011211460000</a:t>
            </a:r>
          </a:p>
        </p:txBody>
      </p:sp>
      <p:cxnSp>
        <p:nvCxnSpPr>
          <p:cNvPr id="106" name="Straight Arrow Connector 105"/>
          <p:cNvCxnSpPr>
            <a:stCxn id="105" idx="0"/>
            <a:endCxn id="107" idx="3"/>
          </p:cNvCxnSpPr>
          <p:nvPr/>
        </p:nvCxnSpPr>
        <p:spPr>
          <a:xfrm flipV="1">
            <a:off x="5368777" y="6463565"/>
            <a:ext cx="1118775" cy="238864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5-Point Star 106"/>
          <p:cNvSpPr/>
          <p:nvPr/>
        </p:nvSpPr>
        <p:spPr bwMode="auto">
          <a:xfrm>
            <a:off x="6339599" y="6280685"/>
            <a:ext cx="182880" cy="18288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1" name="Straight Arrow Connector 110"/>
          <p:cNvCxnSpPr>
            <a:stCxn id="112" idx="3"/>
            <a:endCxn id="113" idx="0"/>
          </p:cNvCxnSpPr>
          <p:nvPr/>
        </p:nvCxnSpPr>
        <p:spPr>
          <a:xfrm>
            <a:off x="1967211" y="3480454"/>
            <a:ext cx="2250697" cy="278734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33"/>
          <p:cNvSpPr txBox="1">
            <a:spLocks noChangeArrowheads="1"/>
          </p:cNvSpPr>
          <p:nvPr/>
        </p:nvSpPr>
        <p:spPr bwMode="auto">
          <a:xfrm>
            <a:off x="362454" y="3057261"/>
            <a:ext cx="1604757" cy="846386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>
                <a:cs typeface="Arial" pitchFamily="34" charset="0"/>
              </a:rPr>
              <a:t>EP Energy– </a:t>
            </a:r>
            <a:r>
              <a:rPr lang="en-US" sz="1000" b="1" dirty="0" smtClean="0">
                <a:cs typeface="Arial" pitchFamily="34" charset="0"/>
              </a:rPr>
              <a:t>BP 32 2 ALT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Report'd:</a:t>
            </a:r>
            <a:r>
              <a:rPr lang="en-US" sz="1000" dirty="0" smtClean="0">
                <a:cs typeface="Arial" pitchFamily="34" charset="0"/>
              </a:rPr>
              <a:t> 9/20/2012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Status:</a:t>
            </a:r>
            <a:r>
              <a:rPr lang="en-US" sz="1000" dirty="0" smtClean="0">
                <a:cs typeface="Arial" pitchFamily="34" charset="0"/>
              </a:rPr>
              <a:t> Future Utility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err="1" smtClean="0">
                <a:cs typeface="Arial" pitchFamily="34" charset="0"/>
              </a:rPr>
              <a:t>Obj</a:t>
            </a:r>
            <a:r>
              <a:rPr lang="en-US" sz="1000" b="1" dirty="0" smtClean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smtClean="0">
                <a:cs typeface="Arial" pitchFamily="34" charset="0"/>
              </a:rPr>
              <a:t>NA</a:t>
            </a:r>
          </a:p>
          <a:p>
            <a:r>
              <a:rPr lang="en-US" sz="1000" b="1" dirty="0" smtClean="0">
                <a:cs typeface="Arial" pitchFamily="34" charset="0"/>
              </a:rPr>
              <a:t>TD:</a:t>
            </a:r>
            <a:r>
              <a:rPr lang="en-US" sz="1000" dirty="0" smtClean="0">
                <a:cs typeface="Arial" pitchFamily="34" charset="0"/>
              </a:rPr>
              <a:t> 15000</a:t>
            </a:r>
            <a:endParaRPr lang="en-US" sz="1000" b="1" dirty="0" smtClean="0">
              <a:cs typeface="Arial" pitchFamily="34" charset="0"/>
            </a:endParaRPr>
          </a:p>
          <a:p>
            <a:r>
              <a:rPr lang="en-US" sz="500" dirty="0">
                <a:cs typeface="Arial" pitchFamily="34" charset="0"/>
              </a:rPr>
              <a:t>17011211520000</a:t>
            </a:r>
            <a:endParaRPr lang="en-US" sz="500" dirty="0" smtClean="0">
              <a:cs typeface="Arial" pitchFamily="34" charset="0"/>
            </a:endParaRPr>
          </a:p>
        </p:txBody>
      </p:sp>
      <p:sp>
        <p:nvSpPr>
          <p:cNvPr id="113" name="5-Point Star 112"/>
          <p:cNvSpPr/>
          <p:nvPr/>
        </p:nvSpPr>
        <p:spPr bwMode="auto">
          <a:xfrm>
            <a:off x="4126468" y="6267800"/>
            <a:ext cx="182880" cy="18288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6" name="Straight Arrow Connector 125"/>
          <p:cNvCxnSpPr>
            <a:stCxn id="127" idx="3"/>
            <a:endCxn id="128" idx="0"/>
          </p:cNvCxnSpPr>
          <p:nvPr/>
        </p:nvCxnSpPr>
        <p:spPr>
          <a:xfrm>
            <a:off x="2198862" y="4380469"/>
            <a:ext cx="606663" cy="84358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33"/>
          <p:cNvSpPr txBox="1">
            <a:spLocks noChangeArrowheads="1"/>
          </p:cNvSpPr>
          <p:nvPr/>
        </p:nvSpPr>
        <p:spPr bwMode="auto">
          <a:xfrm>
            <a:off x="170581" y="3957276"/>
            <a:ext cx="2028281" cy="846386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err="1" smtClean="0">
                <a:cs typeface="Arial" pitchFamily="34" charset="0"/>
              </a:rPr>
              <a:t>Halcon</a:t>
            </a:r>
            <a:r>
              <a:rPr lang="en-US" sz="1000" b="1" dirty="0" smtClean="0">
                <a:cs typeface="Arial" pitchFamily="34" charset="0"/>
              </a:rPr>
              <a:t>– Columbia L&amp;T 9-1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Report'd:</a:t>
            </a:r>
            <a:r>
              <a:rPr lang="en-US" sz="1000" dirty="0" smtClean="0">
                <a:cs typeface="Arial" pitchFamily="34" charset="0"/>
              </a:rPr>
              <a:t> 9/6/2012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IP: </a:t>
            </a:r>
            <a:r>
              <a:rPr lang="en-US" sz="1000" dirty="0" smtClean="0">
                <a:cs typeface="Arial" pitchFamily="34" charset="0"/>
              </a:rPr>
              <a:t>175 BOPD, 220 MCFD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err="1" smtClean="0">
                <a:cs typeface="Arial" pitchFamily="34" charset="0"/>
              </a:rPr>
              <a:t>Obj</a:t>
            </a:r>
            <a:r>
              <a:rPr lang="en-US" sz="1000" b="1" dirty="0" smtClean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err="1" smtClean="0">
                <a:cs typeface="Arial" pitchFamily="34" charset="0"/>
              </a:rPr>
              <a:t>Upr</a:t>
            </a:r>
            <a:r>
              <a:rPr lang="en-US" sz="1000" dirty="0" smtClean="0">
                <a:cs typeface="Arial" pitchFamily="34" charset="0"/>
              </a:rPr>
              <a:t> </a:t>
            </a:r>
            <a:r>
              <a:rPr lang="en-US" sz="1000" dirty="0" err="1" smtClean="0">
                <a:cs typeface="Arial" pitchFamily="34" charset="0"/>
              </a:rPr>
              <a:t>Wx</a:t>
            </a:r>
            <a:r>
              <a:rPr lang="en-US" sz="1000" dirty="0" smtClean="0">
                <a:cs typeface="Arial" pitchFamily="34" charset="0"/>
              </a:rPr>
              <a:t>/ 9708-9860 </a:t>
            </a:r>
          </a:p>
          <a:p>
            <a:r>
              <a:rPr lang="en-US" sz="1000" b="1" dirty="0" smtClean="0">
                <a:cs typeface="Arial" pitchFamily="34" charset="0"/>
              </a:rPr>
              <a:t>TD:</a:t>
            </a:r>
            <a:r>
              <a:rPr lang="en-US" sz="1000" dirty="0" smtClean="0">
                <a:cs typeface="Arial" pitchFamily="34" charset="0"/>
              </a:rPr>
              <a:t> 14500</a:t>
            </a:r>
          </a:p>
          <a:p>
            <a:r>
              <a:rPr lang="en-US" sz="500" dirty="0">
                <a:cs typeface="Arial" pitchFamily="34" charset="0"/>
              </a:rPr>
              <a:t>17011211240000</a:t>
            </a:r>
            <a:endParaRPr lang="en-US" sz="500" dirty="0" smtClean="0">
              <a:cs typeface="Arial" pitchFamily="34" charset="0"/>
            </a:endParaRPr>
          </a:p>
        </p:txBody>
      </p:sp>
      <p:sp>
        <p:nvSpPr>
          <p:cNvPr id="128" name="5-Point Star 127"/>
          <p:cNvSpPr/>
          <p:nvPr/>
        </p:nvSpPr>
        <p:spPr bwMode="auto">
          <a:xfrm>
            <a:off x="2714085" y="5224053"/>
            <a:ext cx="182880" cy="18288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8" name="Straight Arrow Connector 137"/>
          <p:cNvCxnSpPr>
            <a:stCxn id="139" idx="3"/>
            <a:endCxn id="140" idx="0"/>
          </p:cNvCxnSpPr>
          <p:nvPr/>
        </p:nvCxnSpPr>
        <p:spPr>
          <a:xfrm>
            <a:off x="2183927" y="2305448"/>
            <a:ext cx="2356005" cy="393624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33"/>
          <p:cNvSpPr txBox="1">
            <a:spLocks noChangeArrowheads="1"/>
          </p:cNvSpPr>
          <p:nvPr/>
        </p:nvSpPr>
        <p:spPr bwMode="auto">
          <a:xfrm>
            <a:off x="254472" y="1651423"/>
            <a:ext cx="1929455" cy="1308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>
                <a:cs typeface="Arial" pitchFamily="34" charset="0"/>
              </a:rPr>
              <a:t>EP Energy– </a:t>
            </a:r>
            <a:r>
              <a:rPr lang="en-US" sz="1000" b="1" dirty="0" smtClean="0">
                <a:cs typeface="Arial" pitchFamily="34" charset="0"/>
              </a:rPr>
              <a:t>BP 32 2 ALT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Report'd:</a:t>
            </a:r>
            <a:r>
              <a:rPr lang="en-US" sz="1000" dirty="0" smtClean="0">
                <a:cs typeface="Arial" pitchFamily="34" charset="0"/>
              </a:rPr>
              <a:t> 9/12/2012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IP: </a:t>
            </a:r>
            <a:r>
              <a:rPr lang="en-US" sz="1000" dirty="0" smtClean="0">
                <a:cs typeface="Arial" pitchFamily="34" charset="0"/>
              </a:rPr>
              <a:t>23 BCPD, 1127 MCFD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err="1" smtClean="0">
                <a:cs typeface="Arial" pitchFamily="34" charset="0"/>
              </a:rPr>
              <a:t>Obj</a:t>
            </a:r>
            <a:r>
              <a:rPr lang="en-US" sz="1000" b="1" dirty="0" smtClean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err="1" smtClean="0">
                <a:cs typeface="Arial" pitchFamily="34" charset="0"/>
              </a:rPr>
              <a:t>Lwr</a:t>
            </a:r>
            <a:r>
              <a:rPr lang="en-US" sz="1000" dirty="0" smtClean="0">
                <a:cs typeface="Arial" pitchFamily="34" charset="0"/>
              </a:rPr>
              <a:t> </a:t>
            </a:r>
            <a:r>
              <a:rPr lang="en-US" sz="1000" dirty="0" err="1" smtClean="0">
                <a:cs typeface="Arial" pitchFamily="34" charset="0"/>
              </a:rPr>
              <a:t>Wx</a:t>
            </a:r>
            <a:r>
              <a:rPr lang="en-US" sz="1000" dirty="0" smtClean="0">
                <a:cs typeface="Arial" pitchFamily="34" charset="0"/>
              </a:rPr>
              <a:t>/ 12386-13375</a:t>
            </a:r>
          </a:p>
          <a:p>
            <a:r>
              <a:rPr lang="en-US" sz="1000" b="1" dirty="0">
                <a:cs typeface="Arial" pitchFamily="34" charset="0"/>
              </a:rPr>
              <a:t>Report'd:</a:t>
            </a:r>
            <a:r>
              <a:rPr lang="en-US" sz="1000" dirty="0">
                <a:cs typeface="Arial" pitchFamily="34" charset="0"/>
              </a:rPr>
              <a:t> </a:t>
            </a:r>
            <a:r>
              <a:rPr lang="en-US" sz="1000" dirty="0" smtClean="0">
                <a:cs typeface="Arial" pitchFamily="34" charset="0"/>
              </a:rPr>
              <a:t>10/10/2012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>
                <a:cs typeface="Arial" pitchFamily="34" charset="0"/>
              </a:rPr>
              <a:t>IP: </a:t>
            </a:r>
            <a:r>
              <a:rPr lang="en-US" sz="1000" dirty="0" smtClean="0">
                <a:cs typeface="Arial" pitchFamily="34" charset="0"/>
              </a:rPr>
              <a:t>20 BCPD, 264 MCFD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err="1">
                <a:cs typeface="Arial" pitchFamily="34" charset="0"/>
              </a:rPr>
              <a:t>Obj</a:t>
            </a:r>
            <a:r>
              <a:rPr lang="en-US" sz="1000" b="1" dirty="0">
                <a:cs typeface="Arial" pitchFamily="34" charset="0"/>
              </a:rPr>
              <a:t>/ </a:t>
            </a:r>
            <a:r>
              <a:rPr lang="en-US" sz="1000" b="1" dirty="0" err="1">
                <a:cs typeface="Arial" pitchFamily="34" charset="0"/>
              </a:rPr>
              <a:t>Perf</a:t>
            </a:r>
            <a:r>
              <a:rPr lang="en-US" sz="1000" b="1" dirty="0">
                <a:cs typeface="Arial" pitchFamily="34" charset="0"/>
              </a:rPr>
              <a:t>: </a:t>
            </a:r>
            <a:r>
              <a:rPr lang="en-US" sz="1000" dirty="0" err="1">
                <a:cs typeface="Arial" pitchFamily="34" charset="0"/>
              </a:rPr>
              <a:t>Lwr</a:t>
            </a:r>
            <a:r>
              <a:rPr lang="en-US" sz="1000" dirty="0">
                <a:cs typeface="Arial" pitchFamily="34" charset="0"/>
              </a:rPr>
              <a:t> </a:t>
            </a:r>
            <a:r>
              <a:rPr lang="en-US" sz="1000" dirty="0" err="1">
                <a:cs typeface="Arial" pitchFamily="34" charset="0"/>
              </a:rPr>
              <a:t>Wx</a:t>
            </a:r>
            <a:r>
              <a:rPr lang="en-US" sz="1000" dirty="0">
                <a:cs typeface="Arial" pitchFamily="34" charset="0"/>
              </a:rPr>
              <a:t>/ </a:t>
            </a:r>
            <a:r>
              <a:rPr lang="en-US" sz="1000" dirty="0" smtClean="0">
                <a:cs typeface="Arial" pitchFamily="34" charset="0"/>
              </a:rPr>
              <a:t>12768-13234</a:t>
            </a:r>
          </a:p>
          <a:p>
            <a:r>
              <a:rPr lang="en-US" sz="1000" b="1" dirty="0" smtClean="0">
                <a:cs typeface="Arial" pitchFamily="34" charset="0"/>
              </a:rPr>
              <a:t>TD:</a:t>
            </a:r>
            <a:r>
              <a:rPr lang="en-US" sz="1000" dirty="0" smtClean="0">
                <a:cs typeface="Arial" pitchFamily="34" charset="0"/>
              </a:rPr>
              <a:t> 15000</a:t>
            </a:r>
          </a:p>
          <a:p>
            <a:r>
              <a:rPr lang="en-US" sz="500" dirty="0" smtClean="0">
                <a:cs typeface="Arial" pitchFamily="34" charset="0"/>
              </a:rPr>
              <a:t>17011211520000</a:t>
            </a:r>
            <a:endParaRPr lang="en-US" sz="100" dirty="0" smtClean="0">
              <a:cs typeface="Arial" pitchFamily="34" charset="0"/>
            </a:endParaRPr>
          </a:p>
        </p:txBody>
      </p:sp>
      <p:sp>
        <p:nvSpPr>
          <p:cNvPr id="140" name="5-Point Star 139"/>
          <p:cNvSpPr/>
          <p:nvPr/>
        </p:nvSpPr>
        <p:spPr bwMode="auto">
          <a:xfrm>
            <a:off x="4448492" y="6241695"/>
            <a:ext cx="182880" cy="182880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8" name="Straight Arrow Connector 167"/>
          <p:cNvCxnSpPr>
            <a:stCxn id="169" idx="3"/>
            <a:endCxn id="170" idx="3"/>
          </p:cNvCxnSpPr>
          <p:nvPr/>
        </p:nvCxnSpPr>
        <p:spPr>
          <a:xfrm flipH="1" flipV="1">
            <a:off x="6325484" y="7080640"/>
            <a:ext cx="1790279" cy="119921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33"/>
          <p:cNvSpPr txBox="1">
            <a:spLocks noChangeArrowheads="1"/>
          </p:cNvSpPr>
          <p:nvPr/>
        </p:nvSpPr>
        <p:spPr bwMode="auto">
          <a:xfrm>
            <a:off x="6070243" y="7856662"/>
            <a:ext cx="2045520" cy="846386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cs typeface="Arial" pitchFamily="34" charset="0"/>
              </a:rPr>
              <a:t>EP Energy– Musser-Davis 8H-1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Report'd:</a:t>
            </a:r>
            <a:r>
              <a:rPr lang="en-US" sz="1000" dirty="0" smtClean="0">
                <a:cs typeface="Arial" pitchFamily="34" charset="0"/>
              </a:rPr>
              <a:t> 9/20/2012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IP: </a:t>
            </a:r>
            <a:r>
              <a:rPr lang="en-US" sz="1000" dirty="0" smtClean="0">
                <a:cs typeface="Arial" pitchFamily="34" charset="0"/>
              </a:rPr>
              <a:t>700 BOPD, 1100 MCFD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err="1" smtClean="0">
                <a:cs typeface="Arial" pitchFamily="34" charset="0"/>
              </a:rPr>
              <a:t>Obj</a:t>
            </a:r>
            <a:r>
              <a:rPr lang="en-US" sz="1000" b="1" dirty="0" smtClean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err="1" smtClean="0">
                <a:cs typeface="Arial" pitchFamily="34" charset="0"/>
              </a:rPr>
              <a:t>Upr</a:t>
            </a:r>
            <a:r>
              <a:rPr lang="en-US" sz="1000" dirty="0" smtClean="0">
                <a:cs typeface="Arial" pitchFamily="34" charset="0"/>
              </a:rPr>
              <a:t> </a:t>
            </a:r>
            <a:r>
              <a:rPr lang="en-US" sz="1000" dirty="0" err="1" smtClean="0">
                <a:cs typeface="Arial" pitchFamily="34" charset="0"/>
              </a:rPr>
              <a:t>Wx</a:t>
            </a:r>
            <a:r>
              <a:rPr lang="en-US" sz="1000" dirty="0" smtClean="0">
                <a:cs typeface="Arial" pitchFamily="34" charset="0"/>
              </a:rPr>
              <a:t>/ 12078-14204 </a:t>
            </a:r>
          </a:p>
          <a:p>
            <a:r>
              <a:rPr lang="en-US" sz="1000" b="1" dirty="0" smtClean="0">
                <a:cs typeface="Arial" pitchFamily="34" charset="0"/>
              </a:rPr>
              <a:t>TD:</a:t>
            </a:r>
            <a:r>
              <a:rPr lang="en-US" sz="1000" dirty="0" smtClean="0">
                <a:cs typeface="Arial" pitchFamily="34" charset="0"/>
              </a:rPr>
              <a:t> 14273</a:t>
            </a:r>
          </a:p>
          <a:p>
            <a:r>
              <a:rPr lang="en-US" sz="500" dirty="0">
                <a:cs typeface="Arial" pitchFamily="34" charset="0"/>
              </a:rPr>
              <a:t>17011211480000</a:t>
            </a:r>
            <a:endParaRPr lang="en-US" sz="500" dirty="0" smtClean="0">
              <a:cs typeface="Arial" pitchFamily="34" charset="0"/>
            </a:endParaRPr>
          </a:p>
        </p:txBody>
      </p:sp>
      <p:sp>
        <p:nvSpPr>
          <p:cNvPr id="170" name="5-Point Star 169"/>
          <p:cNvSpPr/>
          <p:nvPr/>
        </p:nvSpPr>
        <p:spPr bwMode="auto">
          <a:xfrm>
            <a:off x="6177531" y="6897760"/>
            <a:ext cx="182880" cy="18288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8" name="Straight Arrow Connector 107"/>
          <p:cNvCxnSpPr>
            <a:stCxn id="109" idx="2"/>
            <a:endCxn id="110" idx="0"/>
          </p:cNvCxnSpPr>
          <p:nvPr/>
        </p:nvCxnSpPr>
        <p:spPr>
          <a:xfrm flipH="1">
            <a:off x="5443290" y="3616955"/>
            <a:ext cx="347899" cy="198245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33"/>
          <p:cNvSpPr txBox="1">
            <a:spLocks noChangeArrowheads="1"/>
          </p:cNvSpPr>
          <p:nvPr/>
        </p:nvSpPr>
        <p:spPr bwMode="auto">
          <a:xfrm>
            <a:off x="4988810" y="2770569"/>
            <a:ext cx="1604757" cy="846386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cs typeface="Arial" pitchFamily="34" charset="0"/>
              </a:rPr>
              <a:t>Exodus – Olympia 1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Report'd:</a:t>
            </a:r>
            <a:r>
              <a:rPr lang="en-US" sz="1000" dirty="0" smtClean="0">
                <a:cs typeface="Arial" pitchFamily="34" charset="0"/>
              </a:rPr>
              <a:t> </a:t>
            </a:r>
            <a:r>
              <a:rPr lang="en-US" sz="1000" dirty="0">
                <a:cs typeface="Arial" pitchFamily="34" charset="0"/>
              </a:rPr>
              <a:t> </a:t>
            </a:r>
            <a:r>
              <a:rPr lang="en-US" sz="1000" dirty="0" smtClean="0">
                <a:cs typeface="Arial" pitchFamily="34" charset="0"/>
              </a:rPr>
              <a:t>10/2/2012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IP:</a:t>
            </a:r>
            <a:r>
              <a:rPr lang="en-US" sz="1000" dirty="0" smtClean="0">
                <a:cs typeface="Arial" pitchFamily="34" charset="0"/>
              </a:rPr>
              <a:t> 24 BOPD, 550 MCFD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err="1" smtClean="0">
                <a:cs typeface="Arial" pitchFamily="34" charset="0"/>
              </a:rPr>
              <a:t>Obj</a:t>
            </a:r>
            <a:r>
              <a:rPr lang="en-US" sz="1000" b="1" dirty="0" smtClean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err="1" smtClean="0">
                <a:cs typeface="Arial" pitchFamily="34" charset="0"/>
              </a:rPr>
              <a:t>Ckfld</a:t>
            </a:r>
            <a:r>
              <a:rPr lang="en-US" sz="1000" dirty="0" smtClean="0">
                <a:cs typeface="Arial" pitchFamily="34" charset="0"/>
              </a:rPr>
              <a:t>/ 8007-8012</a:t>
            </a:r>
          </a:p>
          <a:p>
            <a:r>
              <a:rPr lang="en-US" sz="1000" b="1" dirty="0" smtClean="0">
                <a:cs typeface="Arial" pitchFamily="34" charset="0"/>
              </a:rPr>
              <a:t>TD:</a:t>
            </a:r>
            <a:r>
              <a:rPr lang="en-US" sz="1000" dirty="0" smtClean="0">
                <a:cs typeface="Arial" pitchFamily="34" charset="0"/>
              </a:rPr>
              <a:t> 8850</a:t>
            </a:r>
          </a:p>
          <a:p>
            <a:r>
              <a:rPr lang="en-US" sz="500" dirty="0" smtClean="0">
                <a:cs typeface="Arial" pitchFamily="34" charset="0"/>
              </a:rPr>
              <a:t>17011211470000</a:t>
            </a:r>
          </a:p>
        </p:txBody>
      </p:sp>
      <p:sp>
        <p:nvSpPr>
          <p:cNvPr id="110" name="5-Point Star 109"/>
          <p:cNvSpPr/>
          <p:nvPr/>
        </p:nvSpPr>
        <p:spPr bwMode="auto">
          <a:xfrm>
            <a:off x="5351850" y="5599409"/>
            <a:ext cx="182880" cy="18288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5" name="Straight Arrow Connector 114"/>
          <p:cNvCxnSpPr>
            <a:stCxn id="116" idx="1"/>
            <a:endCxn id="117" idx="0"/>
          </p:cNvCxnSpPr>
          <p:nvPr/>
        </p:nvCxnSpPr>
        <p:spPr>
          <a:xfrm flipH="1" flipV="1">
            <a:off x="11825651" y="6662954"/>
            <a:ext cx="1052149" cy="32110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33"/>
          <p:cNvSpPr txBox="1">
            <a:spLocks noChangeArrowheads="1"/>
          </p:cNvSpPr>
          <p:nvPr/>
        </p:nvSpPr>
        <p:spPr bwMode="auto">
          <a:xfrm>
            <a:off x="12877800" y="6560862"/>
            <a:ext cx="1604757" cy="846386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cs typeface="Arial" pitchFamily="34" charset="0"/>
              </a:rPr>
              <a:t>Union Gas – Val Miller 1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Report'd:</a:t>
            </a:r>
            <a:r>
              <a:rPr lang="en-US" sz="1000" dirty="0" smtClean="0">
                <a:cs typeface="Arial" pitchFamily="34" charset="0"/>
              </a:rPr>
              <a:t> </a:t>
            </a:r>
            <a:r>
              <a:rPr lang="en-US" sz="1000" dirty="0">
                <a:cs typeface="Arial" pitchFamily="34" charset="0"/>
              </a:rPr>
              <a:t> </a:t>
            </a:r>
            <a:r>
              <a:rPr lang="en-US" sz="1000" dirty="0" smtClean="0">
                <a:cs typeface="Arial" pitchFamily="34" charset="0"/>
              </a:rPr>
              <a:t>10/2/2012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Status: </a:t>
            </a:r>
            <a:r>
              <a:rPr lang="en-US" sz="1000" dirty="0" smtClean="0">
                <a:cs typeface="Arial" pitchFamily="34" charset="0"/>
              </a:rPr>
              <a:t>Future Utility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err="1" smtClean="0">
                <a:cs typeface="Arial" pitchFamily="34" charset="0"/>
              </a:rPr>
              <a:t>Obj</a:t>
            </a:r>
            <a:r>
              <a:rPr lang="en-US" sz="1000" b="1" dirty="0" smtClean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smtClean="0">
                <a:cs typeface="Arial" pitchFamily="34" charset="0"/>
              </a:rPr>
              <a:t>N/A</a:t>
            </a:r>
          </a:p>
          <a:p>
            <a:r>
              <a:rPr lang="en-US" sz="1000" b="1" dirty="0" smtClean="0">
                <a:cs typeface="Arial" pitchFamily="34" charset="0"/>
              </a:rPr>
              <a:t>TD:</a:t>
            </a:r>
            <a:r>
              <a:rPr lang="en-US" sz="1000" dirty="0" smtClean="0">
                <a:cs typeface="Arial" pitchFamily="34" charset="0"/>
              </a:rPr>
              <a:t> 10600</a:t>
            </a:r>
          </a:p>
          <a:p>
            <a:r>
              <a:rPr lang="en-US" sz="500" dirty="0" smtClean="0">
                <a:cs typeface="Arial" pitchFamily="34" charset="0"/>
              </a:rPr>
              <a:t>17077211510000</a:t>
            </a:r>
          </a:p>
        </p:txBody>
      </p:sp>
      <p:sp>
        <p:nvSpPr>
          <p:cNvPr id="117" name="5-Point Star 116"/>
          <p:cNvSpPr/>
          <p:nvPr/>
        </p:nvSpPr>
        <p:spPr bwMode="auto">
          <a:xfrm>
            <a:off x="11734211" y="6662954"/>
            <a:ext cx="182880" cy="18288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4" name="Straight Arrow Connector 113"/>
          <p:cNvCxnSpPr>
            <a:stCxn id="118" idx="2"/>
            <a:endCxn id="119" idx="2"/>
          </p:cNvCxnSpPr>
          <p:nvPr/>
        </p:nvCxnSpPr>
        <p:spPr>
          <a:xfrm flipH="1" flipV="1">
            <a:off x="6264808" y="6544478"/>
            <a:ext cx="1251040" cy="311737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33"/>
          <p:cNvSpPr txBox="1">
            <a:spLocks noChangeArrowheads="1"/>
          </p:cNvSpPr>
          <p:nvPr/>
        </p:nvSpPr>
        <p:spPr bwMode="auto">
          <a:xfrm>
            <a:off x="6423196" y="8815466"/>
            <a:ext cx="2185303" cy="8463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err="1" smtClean="0">
                <a:cs typeface="Arial" pitchFamily="34" charset="0"/>
              </a:rPr>
              <a:t>Midstates</a:t>
            </a:r>
            <a:r>
              <a:rPr lang="en-US" sz="1000" b="1" dirty="0" smtClean="0">
                <a:cs typeface="Arial" pitchFamily="34" charset="0"/>
              </a:rPr>
              <a:t> – Musser-Davis 33-4 ALT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Report'd:</a:t>
            </a:r>
            <a:r>
              <a:rPr lang="en-US" sz="1000" dirty="0" smtClean="0">
                <a:cs typeface="Arial" pitchFamily="34" charset="0"/>
              </a:rPr>
              <a:t> </a:t>
            </a:r>
            <a:r>
              <a:rPr lang="en-US" sz="1000" dirty="0">
                <a:cs typeface="Arial" pitchFamily="34" charset="0"/>
              </a:rPr>
              <a:t> </a:t>
            </a:r>
            <a:r>
              <a:rPr lang="en-US" sz="1000" dirty="0" smtClean="0">
                <a:cs typeface="Arial" pitchFamily="34" charset="0"/>
              </a:rPr>
              <a:t>10/29/2012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IP:</a:t>
            </a:r>
            <a:r>
              <a:rPr lang="en-US" sz="1000" dirty="0" smtClean="0">
                <a:cs typeface="Arial" pitchFamily="34" charset="0"/>
              </a:rPr>
              <a:t> 584 BOPD, 3100 MCFD</a:t>
            </a:r>
          </a:p>
          <a:p>
            <a:r>
              <a:rPr lang="en-US" sz="1000" b="1" dirty="0" err="1" smtClean="0">
                <a:cs typeface="Arial" pitchFamily="34" charset="0"/>
              </a:rPr>
              <a:t>Obj</a:t>
            </a:r>
            <a:r>
              <a:rPr lang="en-US" sz="1000" b="1" dirty="0" smtClean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err="1" smtClean="0">
                <a:cs typeface="Arial" pitchFamily="34" charset="0"/>
              </a:rPr>
              <a:t>Upr</a:t>
            </a:r>
            <a:r>
              <a:rPr lang="en-US" sz="1000" dirty="0" smtClean="0">
                <a:cs typeface="Arial" pitchFamily="34" charset="0"/>
              </a:rPr>
              <a:t> </a:t>
            </a:r>
            <a:r>
              <a:rPr lang="en-US" sz="1000" dirty="0" err="1" smtClean="0">
                <a:cs typeface="Arial" pitchFamily="34" charset="0"/>
              </a:rPr>
              <a:t>Wx</a:t>
            </a:r>
            <a:r>
              <a:rPr lang="en-US" sz="1000" dirty="0" smtClean="0">
                <a:cs typeface="Arial" pitchFamily="34" charset="0"/>
              </a:rPr>
              <a:t>/ 11666-11684</a:t>
            </a:r>
          </a:p>
          <a:p>
            <a:r>
              <a:rPr lang="en-US" sz="1000" b="1" dirty="0" smtClean="0">
                <a:cs typeface="Arial" pitchFamily="34" charset="0"/>
              </a:rPr>
              <a:t>TD:</a:t>
            </a:r>
            <a:r>
              <a:rPr lang="en-US" sz="1000" dirty="0" smtClean="0">
                <a:cs typeface="Arial" pitchFamily="34" charset="0"/>
              </a:rPr>
              <a:t> 15035</a:t>
            </a:r>
          </a:p>
          <a:p>
            <a:r>
              <a:rPr lang="en-US" sz="500" dirty="0">
                <a:cs typeface="Arial" pitchFamily="34" charset="0"/>
              </a:rPr>
              <a:t>17011210630000</a:t>
            </a:r>
            <a:endParaRPr lang="en-US" sz="500" dirty="0" smtClean="0">
              <a:cs typeface="Arial" pitchFamily="34" charset="0"/>
            </a:endParaRPr>
          </a:p>
        </p:txBody>
      </p:sp>
      <p:sp>
        <p:nvSpPr>
          <p:cNvPr id="119" name="5-Point Star 118"/>
          <p:cNvSpPr/>
          <p:nvPr/>
        </p:nvSpPr>
        <p:spPr bwMode="auto">
          <a:xfrm>
            <a:off x="6229881" y="6361598"/>
            <a:ext cx="182880" cy="182880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1" name="Straight Arrow Connector 130"/>
          <p:cNvCxnSpPr>
            <a:stCxn id="132" idx="2"/>
            <a:endCxn id="133" idx="0"/>
          </p:cNvCxnSpPr>
          <p:nvPr/>
        </p:nvCxnSpPr>
        <p:spPr>
          <a:xfrm flipH="1">
            <a:off x="3840417" y="1088531"/>
            <a:ext cx="1535882" cy="397994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33"/>
          <p:cNvSpPr txBox="1">
            <a:spLocks noChangeArrowheads="1"/>
          </p:cNvSpPr>
          <p:nvPr/>
        </p:nvSpPr>
        <p:spPr bwMode="auto">
          <a:xfrm>
            <a:off x="4411571" y="242145"/>
            <a:ext cx="1929455" cy="8463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>
                <a:cs typeface="Arial" pitchFamily="34" charset="0"/>
              </a:rPr>
              <a:t>EP Energy– </a:t>
            </a:r>
            <a:r>
              <a:rPr lang="en-US" sz="1000" b="1" dirty="0" smtClean="0">
                <a:cs typeface="Arial" pitchFamily="34" charset="0"/>
              </a:rPr>
              <a:t>BP 6-1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Report'd:</a:t>
            </a:r>
            <a:r>
              <a:rPr lang="en-US" sz="1000" dirty="0" smtClean="0">
                <a:cs typeface="Arial" pitchFamily="34" charset="0"/>
              </a:rPr>
              <a:t> 10/19/2012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IP: </a:t>
            </a:r>
            <a:r>
              <a:rPr lang="en-US" sz="1000" dirty="0" smtClean="0">
                <a:cs typeface="Arial" pitchFamily="34" charset="0"/>
              </a:rPr>
              <a:t>Future Utility – Stuck tool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err="1" smtClean="0">
                <a:cs typeface="Arial" pitchFamily="34" charset="0"/>
              </a:rPr>
              <a:t>Obj</a:t>
            </a:r>
            <a:r>
              <a:rPr lang="en-US" sz="1000" b="1" dirty="0" smtClean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err="1" smtClean="0">
                <a:cs typeface="Arial" pitchFamily="34" charset="0"/>
              </a:rPr>
              <a:t>Lwr</a:t>
            </a:r>
            <a:r>
              <a:rPr lang="en-US" sz="1000" dirty="0" smtClean="0">
                <a:cs typeface="Arial" pitchFamily="34" charset="0"/>
              </a:rPr>
              <a:t> </a:t>
            </a:r>
            <a:r>
              <a:rPr lang="en-US" sz="1000" dirty="0" err="1" smtClean="0">
                <a:cs typeface="Arial" pitchFamily="34" charset="0"/>
              </a:rPr>
              <a:t>Wx</a:t>
            </a:r>
            <a:r>
              <a:rPr lang="en-US" sz="1000" dirty="0" smtClean="0">
                <a:cs typeface="Arial" pitchFamily="34" charset="0"/>
              </a:rPr>
              <a:t>?</a:t>
            </a:r>
          </a:p>
          <a:p>
            <a:r>
              <a:rPr lang="en-US" sz="1000" b="1" dirty="0" smtClean="0">
                <a:cs typeface="Arial" pitchFamily="34" charset="0"/>
              </a:rPr>
              <a:t>TD:</a:t>
            </a:r>
            <a:r>
              <a:rPr lang="en-US" sz="1000" dirty="0" smtClean="0">
                <a:cs typeface="Arial" pitchFamily="34" charset="0"/>
              </a:rPr>
              <a:t> 13600</a:t>
            </a:r>
            <a:endParaRPr lang="en-US" sz="100" dirty="0" smtClean="0">
              <a:cs typeface="Arial" pitchFamily="34" charset="0"/>
            </a:endParaRPr>
          </a:p>
          <a:p>
            <a:r>
              <a:rPr lang="en-US" sz="500" dirty="0">
                <a:cs typeface="Arial" pitchFamily="34" charset="0"/>
              </a:rPr>
              <a:t>17011211530000</a:t>
            </a:r>
            <a:endParaRPr lang="en-US" sz="500" dirty="0" smtClean="0">
              <a:cs typeface="Arial" pitchFamily="34" charset="0"/>
            </a:endParaRPr>
          </a:p>
        </p:txBody>
      </p:sp>
      <p:sp>
        <p:nvSpPr>
          <p:cNvPr id="133" name="5-Point Star 132"/>
          <p:cNvSpPr/>
          <p:nvPr/>
        </p:nvSpPr>
        <p:spPr bwMode="auto">
          <a:xfrm>
            <a:off x="3748977" y="5068475"/>
            <a:ext cx="182880" cy="182880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15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7400" y="51955"/>
            <a:ext cx="11590644" cy="9930246"/>
            <a:chOff x="0" y="0"/>
            <a:chExt cx="9744075" cy="798195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744075" cy="7981950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391400" y="2354060"/>
              <a:ext cx="1905000" cy="1938528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66918" y="2329105"/>
              <a:ext cx="1936368" cy="515566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Wx RD SUA</a:t>
              </a:r>
              <a:endParaRPr lang="en-US" sz="36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5943601" y="5254024"/>
              <a:ext cx="76199" cy="79976"/>
            </a:xfrm>
            <a:prstGeom prst="ellipse">
              <a:avLst/>
            </a:prstGeom>
            <a:solidFill>
              <a:srgbClr val="0070C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89545" y="3899356"/>
              <a:ext cx="523146" cy="196406"/>
            </a:xfrm>
            <a:prstGeom prst="rect">
              <a:avLst/>
            </a:prstGeom>
            <a:noFill/>
            <a:ln w="22225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Johnson</a:t>
              </a:r>
              <a:endParaRPr lang="en-US" sz="105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57400" y="101101"/>
            <a:ext cx="5257801" cy="796373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algn="ctr"/>
            <a:r>
              <a:rPr lang="en-US" sz="4800" dirty="0" smtClean="0">
                <a:latin typeface="Impact" pitchFamily="34" charset="0"/>
              </a:rPr>
              <a:t>West Gordon Area</a:t>
            </a:r>
            <a:endParaRPr lang="en-US" sz="4800" dirty="0">
              <a:latin typeface="Impact" pitchFamily="34" charset="0"/>
            </a:endParaRPr>
          </a:p>
        </p:txBody>
      </p:sp>
      <p:sp>
        <p:nvSpPr>
          <p:cNvPr id="10" name="TextBox 33"/>
          <p:cNvSpPr txBox="1">
            <a:spLocks noChangeArrowheads="1"/>
          </p:cNvSpPr>
          <p:nvPr/>
        </p:nvSpPr>
        <p:spPr bwMode="auto">
          <a:xfrm>
            <a:off x="3810000" y="3653007"/>
            <a:ext cx="2097641" cy="1000274"/>
          </a:xfrm>
          <a:prstGeom prst="rect">
            <a:avLst/>
          </a:prstGeom>
          <a:solidFill>
            <a:srgbClr val="A6E51B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 b="1" dirty="0">
                <a:cs typeface="Arial" pitchFamily="34" charset="0"/>
              </a:rPr>
              <a:t>Midstates – </a:t>
            </a:r>
            <a:r>
              <a:rPr lang="en-US" sz="1200" dirty="0" err="1" smtClean="0">
                <a:cs typeface="Arial" pitchFamily="34" charset="0"/>
              </a:rPr>
              <a:t>Forestar</a:t>
            </a:r>
            <a:r>
              <a:rPr lang="en-US" sz="1200" dirty="0" smtClean="0">
                <a:cs typeface="Arial" pitchFamily="34" charset="0"/>
              </a:rPr>
              <a:t> 1-1</a:t>
            </a:r>
            <a:endParaRPr lang="en-US" sz="1200" b="1" dirty="0">
              <a:cs typeface="Arial" pitchFamily="34" charset="0"/>
            </a:endParaRPr>
          </a:p>
          <a:p>
            <a:r>
              <a:rPr lang="en-US" sz="1200" b="1" dirty="0" smtClean="0">
                <a:cs typeface="Arial" pitchFamily="34" charset="0"/>
              </a:rPr>
              <a:t>Report'd:</a:t>
            </a:r>
            <a:r>
              <a:rPr lang="en-US" sz="1200" dirty="0" smtClean="0">
                <a:cs typeface="Arial" pitchFamily="34" charset="0"/>
              </a:rPr>
              <a:t> 3/9/12</a:t>
            </a:r>
            <a:endParaRPr lang="en-US" sz="1200" b="1" dirty="0">
              <a:cs typeface="Arial" pitchFamily="34" charset="0"/>
            </a:endParaRPr>
          </a:p>
          <a:p>
            <a:r>
              <a:rPr lang="en-US" sz="1200" b="1" dirty="0" smtClean="0">
                <a:cs typeface="Arial" pitchFamily="34" charset="0"/>
              </a:rPr>
              <a:t>IP: </a:t>
            </a:r>
            <a:r>
              <a:rPr lang="en-US" sz="1200" dirty="0" smtClean="0">
                <a:cs typeface="Arial" pitchFamily="34" charset="0"/>
              </a:rPr>
              <a:t>200 BOPD + 160 MCFD</a:t>
            </a:r>
            <a:endParaRPr lang="en-US" sz="1200" dirty="0">
              <a:cs typeface="Arial" pitchFamily="34" charset="0"/>
            </a:endParaRPr>
          </a:p>
          <a:p>
            <a:r>
              <a:rPr lang="en-US" sz="1200" b="1" dirty="0" smtClean="0">
                <a:cs typeface="Arial" pitchFamily="34" charset="0"/>
              </a:rPr>
              <a:t>TD: </a:t>
            </a:r>
            <a:r>
              <a:rPr lang="en-US" sz="1200" dirty="0" smtClean="0">
                <a:cs typeface="Arial" pitchFamily="34" charset="0"/>
              </a:rPr>
              <a:t>13600</a:t>
            </a:r>
          </a:p>
          <a:p>
            <a:r>
              <a:rPr lang="en-US" sz="1200" b="1" dirty="0" err="1" smtClean="0">
                <a:cs typeface="Arial" pitchFamily="34" charset="0"/>
              </a:rPr>
              <a:t>Obj</a:t>
            </a:r>
            <a:r>
              <a:rPr lang="en-US" sz="1200" b="1" dirty="0" smtClean="0">
                <a:cs typeface="Arial" pitchFamily="34" charset="0"/>
              </a:rPr>
              <a:t>/ </a:t>
            </a:r>
            <a:r>
              <a:rPr lang="en-US" sz="1200" b="1" dirty="0" err="1" smtClean="0">
                <a:cs typeface="Arial" pitchFamily="34" charset="0"/>
              </a:rPr>
              <a:t>Perf</a:t>
            </a:r>
            <a:r>
              <a:rPr lang="en-US" sz="1200" b="1" dirty="0" smtClean="0">
                <a:cs typeface="Arial" pitchFamily="34" charset="0"/>
              </a:rPr>
              <a:t>:</a:t>
            </a:r>
            <a:r>
              <a:rPr lang="en-US" sz="1200" dirty="0" smtClean="0">
                <a:cs typeface="Arial" pitchFamily="34" charset="0"/>
              </a:rPr>
              <a:t> 12642-13380</a:t>
            </a:r>
          </a:p>
          <a:p>
            <a:r>
              <a:rPr lang="en-US" sz="500" dirty="0" smtClean="0">
                <a:cs typeface="Arial" pitchFamily="34" charset="0"/>
              </a:rPr>
              <a:t>17011211080000</a:t>
            </a:r>
            <a:endParaRPr lang="en-US" sz="500" dirty="0">
              <a:cs typeface="Arial" pitchFamily="34" charset="0"/>
            </a:endParaRPr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>
            <a:off x="5907641" y="4153144"/>
            <a:ext cx="906359" cy="42040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3"/>
          <p:cNvSpPr txBox="1">
            <a:spLocks noChangeArrowheads="1"/>
          </p:cNvSpPr>
          <p:nvPr/>
        </p:nvSpPr>
        <p:spPr bwMode="auto">
          <a:xfrm>
            <a:off x="8265559" y="5704925"/>
            <a:ext cx="2097641" cy="1000274"/>
          </a:xfrm>
          <a:prstGeom prst="rect">
            <a:avLst/>
          </a:prstGeom>
          <a:solidFill>
            <a:srgbClr val="A6E51B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 b="1" dirty="0">
                <a:cs typeface="Arial" pitchFamily="34" charset="0"/>
              </a:rPr>
              <a:t>Midstates – </a:t>
            </a:r>
            <a:r>
              <a:rPr lang="en-US" sz="1200" dirty="0" err="1" smtClean="0">
                <a:cs typeface="Arial" pitchFamily="34" charset="0"/>
              </a:rPr>
              <a:t>Forestar</a:t>
            </a:r>
            <a:r>
              <a:rPr lang="en-US" sz="1200" dirty="0" smtClean="0">
                <a:cs typeface="Arial" pitchFamily="34" charset="0"/>
              </a:rPr>
              <a:t> 5-2</a:t>
            </a:r>
            <a:endParaRPr lang="en-US" sz="1200" b="1" dirty="0">
              <a:cs typeface="Arial" pitchFamily="34" charset="0"/>
            </a:endParaRPr>
          </a:p>
          <a:p>
            <a:r>
              <a:rPr lang="en-US" sz="1200" b="1" dirty="0" smtClean="0">
                <a:cs typeface="Arial" pitchFamily="34" charset="0"/>
              </a:rPr>
              <a:t>Report'd:</a:t>
            </a:r>
            <a:r>
              <a:rPr lang="en-US" sz="1200" dirty="0" smtClean="0">
                <a:cs typeface="Arial" pitchFamily="34" charset="0"/>
              </a:rPr>
              <a:t> 3/30/12</a:t>
            </a:r>
            <a:endParaRPr lang="en-US" sz="1200" b="1" dirty="0">
              <a:cs typeface="Arial" pitchFamily="34" charset="0"/>
            </a:endParaRPr>
          </a:p>
          <a:p>
            <a:r>
              <a:rPr lang="en-US" sz="1200" b="1" dirty="0" smtClean="0">
                <a:cs typeface="Arial" pitchFamily="34" charset="0"/>
              </a:rPr>
              <a:t>IP: </a:t>
            </a:r>
            <a:r>
              <a:rPr lang="en-US" sz="1200" dirty="0" smtClean="0">
                <a:cs typeface="Arial" pitchFamily="34" charset="0"/>
              </a:rPr>
              <a:t>100 BOPD + 94 MCFD</a:t>
            </a:r>
            <a:endParaRPr lang="en-US" sz="1200" dirty="0">
              <a:cs typeface="Arial" pitchFamily="34" charset="0"/>
            </a:endParaRPr>
          </a:p>
          <a:p>
            <a:r>
              <a:rPr lang="en-US" sz="1200" b="1" dirty="0" smtClean="0">
                <a:cs typeface="Arial" pitchFamily="34" charset="0"/>
              </a:rPr>
              <a:t>TD: </a:t>
            </a:r>
            <a:r>
              <a:rPr lang="en-US" sz="1200" dirty="0" smtClean="0">
                <a:cs typeface="Arial" pitchFamily="34" charset="0"/>
              </a:rPr>
              <a:t>/13700</a:t>
            </a:r>
          </a:p>
          <a:p>
            <a:r>
              <a:rPr lang="en-US" sz="1200" b="1" dirty="0" err="1" smtClean="0">
                <a:cs typeface="Arial" pitchFamily="34" charset="0"/>
              </a:rPr>
              <a:t>Obj</a:t>
            </a:r>
            <a:r>
              <a:rPr lang="en-US" sz="1200" b="1" dirty="0" smtClean="0">
                <a:cs typeface="Arial" pitchFamily="34" charset="0"/>
              </a:rPr>
              <a:t>/ </a:t>
            </a:r>
            <a:r>
              <a:rPr lang="en-US" sz="1200" b="1" dirty="0" err="1" smtClean="0">
                <a:cs typeface="Arial" pitchFamily="34" charset="0"/>
              </a:rPr>
              <a:t>Perf</a:t>
            </a:r>
            <a:r>
              <a:rPr lang="en-US" sz="1200" b="1" dirty="0" smtClean="0">
                <a:cs typeface="Arial" pitchFamily="34" charset="0"/>
              </a:rPr>
              <a:t>:</a:t>
            </a:r>
            <a:r>
              <a:rPr lang="en-US" sz="1200" dirty="0" smtClean="0">
                <a:cs typeface="Arial" pitchFamily="34" charset="0"/>
              </a:rPr>
              <a:t> 13160-13510</a:t>
            </a:r>
            <a:endParaRPr lang="en-US" sz="1200" b="1" dirty="0" smtClean="0">
              <a:cs typeface="Arial" pitchFamily="34" charset="0"/>
            </a:endParaRPr>
          </a:p>
          <a:p>
            <a:r>
              <a:rPr lang="en-US" sz="500" dirty="0">
                <a:cs typeface="Arial" pitchFamily="34" charset="0"/>
              </a:rPr>
              <a:t>17011211140000</a:t>
            </a:r>
          </a:p>
        </p:txBody>
      </p:sp>
      <p:cxnSp>
        <p:nvCxnSpPr>
          <p:cNvPr id="15" name="Straight Arrow Connector 14"/>
          <p:cNvCxnSpPr>
            <a:stCxn id="13" idx="0"/>
          </p:cNvCxnSpPr>
          <p:nvPr/>
        </p:nvCxnSpPr>
        <p:spPr>
          <a:xfrm flipV="1">
            <a:off x="9314380" y="4953513"/>
            <a:ext cx="713375" cy="75141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3"/>
          <p:cNvSpPr txBox="1">
            <a:spLocks noChangeArrowheads="1"/>
          </p:cNvSpPr>
          <p:nvPr/>
        </p:nvSpPr>
        <p:spPr bwMode="auto">
          <a:xfrm>
            <a:off x="10967739" y="5785133"/>
            <a:ext cx="2291062" cy="1000274"/>
          </a:xfrm>
          <a:prstGeom prst="rect">
            <a:avLst/>
          </a:prstGeom>
          <a:solidFill>
            <a:srgbClr val="A6E51B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 b="1" dirty="0">
                <a:cs typeface="Arial" pitchFamily="34" charset="0"/>
              </a:rPr>
              <a:t>Midstates – </a:t>
            </a:r>
            <a:r>
              <a:rPr lang="en-US" sz="1200" dirty="0" smtClean="0">
                <a:cs typeface="Arial" pitchFamily="34" charset="0"/>
              </a:rPr>
              <a:t>AKS 5-1</a:t>
            </a:r>
            <a:endParaRPr lang="en-US" sz="1200" b="1" dirty="0">
              <a:cs typeface="Arial" pitchFamily="34" charset="0"/>
            </a:endParaRPr>
          </a:p>
          <a:p>
            <a:r>
              <a:rPr lang="en-US" sz="1200" b="1" dirty="0" smtClean="0">
                <a:cs typeface="Arial" pitchFamily="34" charset="0"/>
              </a:rPr>
              <a:t>Report'd:</a:t>
            </a:r>
            <a:r>
              <a:rPr lang="en-US" sz="1200" dirty="0" smtClean="0">
                <a:cs typeface="Arial" pitchFamily="34" charset="0"/>
              </a:rPr>
              <a:t> 3/22/12</a:t>
            </a:r>
            <a:endParaRPr lang="en-US" sz="1200" b="1" dirty="0">
              <a:cs typeface="Arial" pitchFamily="34" charset="0"/>
            </a:endParaRPr>
          </a:p>
          <a:p>
            <a:r>
              <a:rPr lang="en-US" sz="1200" b="1" dirty="0" smtClean="0">
                <a:cs typeface="Arial" pitchFamily="34" charset="0"/>
              </a:rPr>
              <a:t>IP: </a:t>
            </a:r>
            <a:r>
              <a:rPr lang="en-US" sz="1200" dirty="0" smtClean="0">
                <a:cs typeface="Arial" pitchFamily="34" charset="0"/>
              </a:rPr>
              <a:t>307 BOPD + 1425 MCFD</a:t>
            </a:r>
            <a:endParaRPr lang="en-US" sz="1200" dirty="0">
              <a:cs typeface="Arial" pitchFamily="34" charset="0"/>
            </a:endParaRPr>
          </a:p>
          <a:p>
            <a:r>
              <a:rPr lang="en-US" sz="1200" b="1" dirty="0" smtClean="0">
                <a:cs typeface="Arial" pitchFamily="34" charset="0"/>
              </a:rPr>
              <a:t>TD: </a:t>
            </a:r>
            <a:r>
              <a:rPr lang="en-US" sz="1200" dirty="0" smtClean="0">
                <a:cs typeface="Arial" pitchFamily="34" charset="0"/>
              </a:rPr>
              <a:t>V-13463 H-16695</a:t>
            </a:r>
          </a:p>
          <a:p>
            <a:r>
              <a:rPr lang="en-US" sz="1200" b="1" dirty="0" err="1" smtClean="0">
                <a:cs typeface="Arial" pitchFamily="34" charset="0"/>
              </a:rPr>
              <a:t>Obj</a:t>
            </a:r>
            <a:r>
              <a:rPr lang="en-US" sz="1200" b="1" dirty="0" smtClean="0">
                <a:cs typeface="Arial" pitchFamily="34" charset="0"/>
              </a:rPr>
              <a:t>/ </a:t>
            </a:r>
            <a:r>
              <a:rPr lang="en-US" sz="1200" b="1" dirty="0" err="1" smtClean="0">
                <a:cs typeface="Arial" pitchFamily="34" charset="0"/>
              </a:rPr>
              <a:t>Perf</a:t>
            </a:r>
            <a:r>
              <a:rPr lang="en-US" sz="1200" b="1" dirty="0" smtClean="0">
                <a:cs typeface="Arial" pitchFamily="34" charset="0"/>
              </a:rPr>
              <a:t>:</a:t>
            </a:r>
            <a:r>
              <a:rPr lang="en-US" sz="1200" dirty="0" smtClean="0">
                <a:cs typeface="Arial" pitchFamily="34" charset="0"/>
              </a:rPr>
              <a:t> 13794-16624</a:t>
            </a:r>
          </a:p>
          <a:p>
            <a:r>
              <a:rPr lang="en-US" sz="500" dirty="0">
                <a:cs typeface="Arial" pitchFamily="34" charset="0"/>
              </a:rPr>
              <a:t>17011211180000</a:t>
            </a:r>
          </a:p>
        </p:txBody>
      </p:sp>
      <p:cxnSp>
        <p:nvCxnSpPr>
          <p:cNvPr id="18" name="Straight Arrow Connector 17"/>
          <p:cNvCxnSpPr>
            <a:stCxn id="16" idx="0"/>
          </p:cNvCxnSpPr>
          <p:nvPr/>
        </p:nvCxnSpPr>
        <p:spPr>
          <a:xfrm flipH="1" flipV="1">
            <a:off x="11276518" y="5157569"/>
            <a:ext cx="836752" cy="62756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 bwMode="auto">
          <a:xfrm>
            <a:off x="228600" y="131781"/>
            <a:ext cx="1562101" cy="704039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lIns="57150" tIns="28575" rIns="57150" bIns="28575">
            <a:spAutoFit/>
          </a:bodyPr>
          <a:lstStyle/>
          <a:p>
            <a:pPr defTabSz="570534">
              <a:lnSpc>
                <a:spcPct val="200000"/>
              </a:lnSpc>
              <a:defRPr/>
            </a:pPr>
            <a:r>
              <a:rPr lang="en-US" sz="700" b="1" dirty="0"/>
              <a:t> </a:t>
            </a:r>
            <a:r>
              <a:rPr lang="en-US" sz="700" b="1" dirty="0" smtClean="0"/>
              <a:t>              </a:t>
            </a:r>
            <a:r>
              <a:rPr lang="en-US" sz="1050" b="1" dirty="0" smtClean="0"/>
              <a:t>Recent Completions</a:t>
            </a:r>
          </a:p>
          <a:p>
            <a:pPr defTabSz="570534">
              <a:lnSpc>
                <a:spcPct val="200000"/>
              </a:lnSpc>
              <a:defRPr/>
            </a:pPr>
            <a:r>
              <a:rPr lang="en-US" sz="1050" b="1" dirty="0"/>
              <a:t> </a:t>
            </a:r>
            <a:r>
              <a:rPr lang="en-US" sz="1050" b="1" dirty="0" smtClean="0"/>
              <a:t>          Completions</a:t>
            </a:r>
            <a:endParaRPr lang="en-US" sz="1050" b="1" dirty="0"/>
          </a:p>
        </p:txBody>
      </p:sp>
      <p:sp>
        <p:nvSpPr>
          <p:cNvPr id="26" name="5-Point Star 25"/>
          <p:cNvSpPr/>
          <p:nvPr/>
        </p:nvSpPr>
        <p:spPr bwMode="auto">
          <a:xfrm>
            <a:off x="266702" y="163843"/>
            <a:ext cx="322387" cy="330842"/>
          </a:xfrm>
          <a:prstGeom prst="star5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27" name="5-Point Star 26"/>
          <p:cNvSpPr/>
          <p:nvPr/>
        </p:nvSpPr>
        <p:spPr bwMode="auto">
          <a:xfrm>
            <a:off x="266701" y="473326"/>
            <a:ext cx="322387" cy="330842"/>
          </a:xfrm>
          <a:prstGeom prst="star5">
            <a:avLst/>
          </a:prstGeom>
          <a:solidFill>
            <a:srgbClr val="A6E51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28" name="5-Point Star 27"/>
          <p:cNvSpPr/>
          <p:nvPr/>
        </p:nvSpPr>
        <p:spPr bwMode="auto">
          <a:xfrm>
            <a:off x="10972800" y="4929064"/>
            <a:ext cx="322387" cy="330842"/>
          </a:xfrm>
          <a:prstGeom prst="star5">
            <a:avLst/>
          </a:prstGeom>
          <a:solidFill>
            <a:srgbClr val="A6E51B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29" name="5-Point Star 28"/>
          <p:cNvSpPr/>
          <p:nvPr/>
        </p:nvSpPr>
        <p:spPr bwMode="auto">
          <a:xfrm>
            <a:off x="9866561" y="4622670"/>
            <a:ext cx="322387" cy="330842"/>
          </a:xfrm>
          <a:prstGeom prst="star5">
            <a:avLst/>
          </a:prstGeom>
          <a:solidFill>
            <a:srgbClr val="A6E51B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30" name="5-Point Star 29"/>
          <p:cNvSpPr/>
          <p:nvPr/>
        </p:nvSpPr>
        <p:spPr bwMode="auto">
          <a:xfrm>
            <a:off x="6781800" y="4355419"/>
            <a:ext cx="322387" cy="330842"/>
          </a:xfrm>
          <a:prstGeom prst="star5">
            <a:avLst/>
          </a:prstGeom>
          <a:solidFill>
            <a:srgbClr val="A6E51B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22" name="TextBox 33"/>
          <p:cNvSpPr txBox="1">
            <a:spLocks noChangeArrowheads="1"/>
          </p:cNvSpPr>
          <p:nvPr/>
        </p:nvSpPr>
        <p:spPr bwMode="auto">
          <a:xfrm>
            <a:off x="7134667" y="2967670"/>
            <a:ext cx="2097641" cy="1000274"/>
          </a:xfrm>
          <a:prstGeom prst="rect">
            <a:avLst/>
          </a:prstGeom>
          <a:solidFill>
            <a:srgbClr val="A6E51B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 b="1" dirty="0">
                <a:cs typeface="Arial" pitchFamily="34" charset="0"/>
              </a:rPr>
              <a:t>Midstates – </a:t>
            </a:r>
            <a:r>
              <a:rPr lang="en-US" sz="1200" dirty="0" smtClean="0">
                <a:cs typeface="Arial" pitchFamily="34" charset="0"/>
              </a:rPr>
              <a:t>Benton 5-1</a:t>
            </a:r>
            <a:endParaRPr lang="en-US" sz="1200" b="1" dirty="0">
              <a:cs typeface="Arial" pitchFamily="34" charset="0"/>
            </a:endParaRPr>
          </a:p>
          <a:p>
            <a:r>
              <a:rPr lang="en-US" sz="1200" b="1" dirty="0" smtClean="0">
                <a:cs typeface="Arial" pitchFamily="34" charset="0"/>
              </a:rPr>
              <a:t>Report'd:</a:t>
            </a:r>
            <a:r>
              <a:rPr lang="en-US" sz="1200" dirty="0" smtClean="0">
                <a:cs typeface="Arial" pitchFamily="34" charset="0"/>
              </a:rPr>
              <a:t> </a:t>
            </a:r>
            <a:r>
              <a:rPr lang="en-US" sz="1200" dirty="0">
                <a:cs typeface="Arial" pitchFamily="34" charset="0"/>
              </a:rPr>
              <a:t>7</a:t>
            </a:r>
            <a:r>
              <a:rPr lang="en-US" sz="1200" dirty="0" smtClean="0">
                <a:cs typeface="Arial" pitchFamily="34" charset="0"/>
              </a:rPr>
              <a:t>/3/12</a:t>
            </a:r>
            <a:endParaRPr lang="en-US" sz="1200" b="1" dirty="0">
              <a:cs typeface="Arial" pitchFamily="34" charset="0"/>
            </a:endParaRPr>
          </a:p>
          <a:p>
            <a:r>
              <a:rPr lang="en-US" sz="1200" b="1" dirty="0" smtClean="0">
                <a:cs typeface="Arial" pitchFamily="34" charset="0"/>
              </a:rPr>
              <a:t>IP: </a:t>
            </a:r>
            <a:r>
              <a:rPr lang="en-US" sz="1200" dirty="0" smtClean="0">
                <a:cs typeface="Arial" pitchFamily="34" charset="0"/>
              </a:rPr>
              <a:t>20 BOPD + 11 MCFD</a:t>
            </a:r>
            <a:endParaRPr lang="en-US" sz="1200" dirty="0">
              <a:cs typeface="Arial" pitchFamily="34" charset="0"/>
            </a:endParaRPr>
          </a:p>
          <a:p>
            <a:r>
              <a:rPr lang="en-US" sz="1200" b="1" dirty="0" smtClean="0">
                <a:cs typeface="Arial" pitchFamily="34" charset="0"/>
              </a:rPr>
              <a:t>TD: </a:t>
            </a:r>
            <a:r>
              <a:rPr lang="en-US" sz="1200" dirty="0" smtClean="0">
                <a:cs typeface="Arial" pitchFamily="34" charset="0"/>
              </a:rPr>
              <a:t>14002</a:t>
            </a:r>
          </a:p>
          <a:p>
            <a:r>
              <a:rPr lang="en-US" sz="1200" b="1" dirty="0" err="1" smtClean="0">
                <a:cs typeface="Arial" pitchFamily="34" charset="0"/>
              </a:rPr>
              <a:t>Obj</a:t>
            </a:r>
            <a:r>
              <a:rPr lang="en-US" sz="1200" b="1" dirty="0" smtClean="0">
                <a:cs typeface="Arial" pitchFamily="34" charset="0"/>
              </a:rPr>
              <a:t>/ </a:t>
            </a:r>
            <a:r>
              <a:rPr lang="en-US" sz="1200" b="1" dirty="0" err="1" smtClean="0">
                <a:cs typeface="Arial" pitchFamily="34" charset="0"/>
              </a:rPr>
              <a:t>Perf</a:t>
            </a:r>
            <a:r>
              <a:rPr lang="en-US" sz="1200" b="1" dirty="0" smtClean="0">
                <a:cs typeface="Arial" pitchFamily="34" charset="0"/>
              </a:rPr>
              <a:t>:</a:t>
            </a:r>
            <a:r>
              <a:rPr lang="en-US" sz="1200" dirty="0" smtClean="0">
                <a:cs typeface="Arial" pitchFamily="34" charset="0"/>
              </a:rPr>
              <a:t> 12916-13800</a:t>
            </a:r>
          </a:p>
          <a:p>
            <a:r>
              <a:rPr lang="en-US" sz="500" dirty="0"/>
              <a:t>17011211410000</a:t>
            </a:r>
          </a:p>
        </p:txBody>
      </p:sp>
      <p:cxnSp>
        <p:nvCxnSpPr>
          <p:cNvPr id="23" name="Straight Arrow Connector 22"/>
          <p:cNvCxnSpPr>
            <a:stCxn id="22" idx="3"/>
            <a:endCxn id="24" idx="0"/>
          </p:cNvCxnSpPr>
          <p:nvPr/>
        </p:nvCxnSpPr>
        <p:spPr>
          <a:xfrm>
            <a:off x="9232308" y="3467807"/>
            <a:ext cx="813199" cy="70241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5-Point Star 23"/>
          <p:cNvSpPr/>
          <p:nvPr/>
        </p:nvSpPr>
        <p:spPr bwMode="auto">
          <a:xfrm>
            <a:off x="9884313" y="4170219"/>
            <a:ext cx="322387" cy="330842"/>
          </a:xfrm>
          <a:prstGeom prst="star5">
            <a:avLst/>
          </a:prstGeom>
          <a:solidFill>
            <a:srgbClr val="A6E51B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31" name="TextBox 33"/>
          <p:cNvSpPr txBox="1">
            <a:spLocks noChangeArrowheads="1"/>
          </p:cNvSpPr>
          <p:nvPr/>
        </p:nvSpPr>
        <p:spPr bwMode="auto">
          <a:xfrm>
            <a:off x="9771578" y="1295400"/>
            <a:ext cx="2097641" cy="1000274"/>
          </a:xfrm>
          <a:prstGeom prst="rect">
            <a:avLst/>
          </a:prstGeom>
          <a:solidFill>
            <a:srgbClr val="A6E51B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 b="1" dirty="0">
                <a:cs typeface="Arial" pitchFamily="34" charset="0"/>
              </a:rPr>
              <a:t>Midstates – </a:t>
            </a:r>
            <a:r>
              <a:rPr lang="en-US" sz="1200" dirty="0" err="1" smtClean="0">
                <a:cs typeface="Arial" pitchFamily="34" charset="0"/>
              </a:rPr>
              <a:t>McNiel</a:t>
            </a:r>
            <a:r>
              <a:rPr lang="en-US" sz="1200" dirty="0" smtClean="0">
                <a:cs typeface="Arial" pitchFamily="34" charset="0"/>
              </a:rPr>
              <a:t> 4-1</a:t>
            </a:r>
            <a:endParaRPr lang="en-US" sz="1200" b="1" dirty="0">
              <a:cs typeface="Arial" pitchFamily="34" charset="0"/>
            </a:endParaRPr>
          </a:p>
          <a:p>
            <a:r>
              <a:rPr lang="en-US" sz="1200" b="1" dirty="0" smtClean="0">
                <a:cs typeface="Arial" pitchFamily="34" charset="0"/>
              </a:rPr>
              <a:t>Report'd:</a:t>
            </a:r>
            <a:r>
              <a:rPr lang="en-US" sz="1200" dirty="0" smtClean="0">
                <a:cs typeface="Arial" pitchFamily="34" charset="0"/>
              </a:rPr>
              <a:t> 7/30/2012</a:t>
            </a:r>
            <a:endParaRPr lang="en-US" sz="1200" b="1" dirty="0">
              <a:cs typeface="Arial" pitchFamily="34" charset="0"/>
            </a:endParaRPr>
          </a:p>
          <a:p>
            <a:r>
              <a:rPr lang="en-US" sz="1200" b="1" dirty="0" smtClean="0">
                <a:cs typeface="Arial" pitchFamily="34" charset="0"/>
              </a:rPr>
              <a:t>IP: </a:t>
            </a:r>
            <a:r>
              <a:rPr lang="en-US" sz="1200" dirty="0" smtClean="0">
                <a:cs typeface="Arial" pitchFamily="34" charset="0"/>
              </a:rPr>
              <a:t>225 BOPD, 874 MCFD</a:t>
            </a:r>
            <a:endParaRPr lang="en-US" sz="1200" dirty="0">
              <a:cs typeface="Arial" pitchFamily="34" charset="0"/>
            </a:endParaRPr>
          </a:p>
          <a:p>
            <a:r>
              <a:rPr lang="en-US" sz="1200" b="1" dirty="0" smtClean="0">
                <a:cs typeface="Arial" pitchFamily="34" charset="0"/>
              </a:rPr>
              <a:t>TD: </a:t>
            </a:r>
            <a:r>
              <a:rPr lang="en-US" sz="1200" dirty="0" smtClean="0">
                <a:cs typeface="Arial" pitchFamily="34" charset="0"/>
              </a:rPr>
              <a:t>14600</a:t>
            </a:r>
          </a:p>
          <a:p>
            <a:r>
              <a:rPr lang="en-US" sz="1200" b="1" dirty="0" err="1" smtClean="0">
                <a:cs typeface="Arial" pitchFamily="34" charset="0"/>
              </a:rPr>
              <a:t>Obj</a:t>
            </a:r>
            <a:r>
              <a:rPr lang="en-US" sz="1200" b="1" dirty="0" smtClean="0">
                <a:cs typeface="Arial" pitchFamily="34" charset="0"/>
              </a:rPr>
              <a:t>/ </a:t>
            </a:r>
            <a:r>
              <a:rPr lang="en-US" sz="1200" b="1" dirty="0" err="1" smtClean="0">
                <a:cs typeface="Arial" pitchFamily="34" charset="0"/>
              </a:rPr>
              <a:t>Perf</a:t>
            </a:r>
            <a:r>
              <a:rPr lang="en-US" sz="1200" b="1" dirty="0" smtClean="0">
                <a:cs typeface="Arial" pitchFamily="34" charset="0"/>
              </a:rPr>
              <a:t>:</a:t>
            </a:r>
            <a:r>
              <a:rPr lang="en-US" sz="1200" dirty="0" smtClean="0">
                <a:cs typeface="Arial" pitchFamily="34" charset="0"/>
              </a:rPr>
              <a:t> 13042-13522</a:t>
            </a:r>
          </a:p>
          <a:p>
            <a:r>
              <a:rPr lang="en-US" sz="500" dirty="0" smtClean="0"/>
              <a:t>17011211340000</a:t>
            </a:r>
            <a:endParaRPr lang="en-US" sz="500" dirty="0"/>
          </a:p>
        </p:txBody>
      </p:sp>
      <p:cxnSp>
        <p:nvCxnSpPr>
          <p:cNvPr id="32" name="Straight Arrow Connector 31"/>
          <p:cNvCxnSpPr>
            <a:stCxn id="31" idx="2"/>
            <a:endCxn id="33" idx="0"/>
          </p:cNvCxnSpPr>
          <p:nvPr/>
        </p:nvCxnSpPr>
        <p:spPr>
          <a:xfrm>
            <a:off x="10820399" y="2295674"/>
            <a:ext cx="1015704" cy="199771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5-Point Star 32"/>
          <p:cNvSpPr/>
          <p:nvPr/>
        </p:nvSpPr>
        <p:spPr bwMode="auto">
          <a:xfrm>
            <a:off x="11674909" y="4293387"/>
            <a:ext cx="322387" cy="330842"/>
          </a:xfrm>
          <a:prstGeom prst="star5">
            <a:avLst/>
          </a:prstGeom>
          <a:solidFill>
            <a:srgbClr val="A6E51B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1801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3327"/>
          <a:stretch/>
        </p:blipFill>
        <p:spPr bwMode="auto">
          <a:xfrm>
            <a:off x="685800" y="304800"/>
            <a:ext cx="13972475" cy="9549929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05400" y="76200"/>
            <a:ext cx="5375217" cy="796372"/>
          </a:xfrm>
          <a:prstGeom prst="rect">
            <a:avLst/>
          </a:prstGeom>
          <a:solidFill>
            <a:srgbClr val="A6E51B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57150" tIns="28575" rIns="57150" bIns="28575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600" dirty="0" err="1" smtClean="0">
                <a:solidFill>
                  <a:prstClr val="black"/>
                </a:solidFill>
                <a:latin typeface="Calibri" pitchFamily="34" charset="0"/>
              </a:rPr>
              <a:t>Wx</a:t>
            </a:r>
            <a:r>
              <a:rPr lang="en-US" sz="3600" dirty="0" smtClean="0">
                <a:solidFill>
                  <a:prstClr val="black"/>
                </a:solidFill>
                <a:latin typeface="Calibri" pitchFamily="34" charset="0"/>
              </a:rPr>
              <a:t>: Central La Completions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11-1-2012</a:t>
            </a:r>
          </a:p>
        </p:txBody>
      </p:sp>
      <p:pic>
        <p:nvPicPr>
          <p:cNvPr id="4" name="Picture 2" descr="Geoframe PPT's - Clif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9149" r="4167" b="26657"/>
          <a:stretch>
            <a:fillRect/>
          </a:stretch>
        </p:blipFill>
        <p:spPr bwMode="auto">
          <a:xfrm>
            <a:off x="10128690" y="8590465"/>
            <a:ext cx="4577910" cy="141251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1140743" y="8711650"/>
            <a:ext cx="1276901" cy="774335"/>
          </a:xfrm>
          <a:prstGeom prst="rect">
            <a:avLst/>
          </a:prstGeom>
          <a:solidFill>
            <a:schemeClr val="accent6">
              <a:lumMod val="75000"/>
              <a:alpha val="28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4000">
              <a:solidFill>
                <a:prstClr val="white"/>
              </a:solidFill>
            </a:endParaRPr>
          </a:p>
        </p:txBody>
      </p:sp>
      <p:grpSp>
        <p:nvGrpSpPr>
          <p:cNvPr id="6" name="Group 25"/>
          <p:cNvGrpSpPr/>
          <p:nvPr/>
        </p:nvGrpSpPr>
        <p:grpSpPr>
          <a:xfrm>
            <a:off x="9620500" y="2790572"/>
            <a:ext cx="2104915" cy="1947762"/>
            <a:chOff x="9590583" y="4371158"/>
            <a:chExt cx="2334860" cy="1950448"/>
          </a:xfrm>
        </p:grpSpPr>
        <p:sp>
          <p:nvSpPr>
            <p:cNvPr id="7" name="TextBox 31"/>
            <p:cNvSpPr txBox="1">
              <a:spLocks noChangeArrowheads="1"/>
            </p:cNvSpPr>
            <p:nvPr/>
          </p:nvSpPr>
          <p:spPr bwMode="auto">
            <a:xfrm>
              <a:off x="9590583" y="4371158"/>
              <a:ext cx="2334860" cy="277381"/>
            </a:xfrm>
            <a:prstGeom prst="rect">
              <a:avLst/>
            </a:prstGeom>
            <a:solidFill>
              <a:srgbClr val="00B0F0">
                <a:alpha val="90000"/>
              </a:srgb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</a:rPr>
                <a:t>See Next Slide for Details</a:t>
              </a:r>
            </a:p>
          </p:txBody>
        </p:sp>
        <p:sp>
          <p:nvSpPr>
            <p:cNvPr id="8" name="Explosion 2 7"/>
            <p:cNvSpPr/>
            <p:nvPr/>
          </p:nvSpPr>
          <p:spPr>
            <a:xfrm rot="2383568">
              <a:off x="10113356" y="5016846"/>
              <a:ext cx="1338939" cy="1304760"/>
            </a:xfrm>
            <a:prstGeom prst="irregularSeal2">
              <a:avLst/>
            </a:prstGeom>
            <a:solidFill>
              <a:srgbClr val="FFC000">
                <a:alpha val="48000"/>
              </a:srgb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191939" y="5279023"/>
              <a:ext cx="1251873" cy="30820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Impact" pitchFamily="34" charset="0"/>
                </a:rPr>
                <a:t>Pine Prairie</a:t>
              </a:r>
            </a:p>
          </p:txBody>
        </p:sp>
      </p:grpSp>
      <p:sp>
        <p:nvSpPr>
          <p:cNvPr id="10" name="Down Arrow 9"/>
          <p:cNvSpPr/>
          <p:nvPr/>
        </p:nvSpPr>
        <p:spPr>
          <a:xfrm>
            <a:off x="10557591" y="3348603"/>
            <a:ext cx="191359" cy="327265"/>
          </a:xfrm>
          <a:prstGeom prst="downArrow">
            <a:avLst/>
          </a:prstGeom>
          <a:solidFill>
            <a:srgbClr val="00B0F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 sz="4000"/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7507111" y="4164829"/>
            <a:ext cx="1738375" cy="830997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err="1">
                <a:cs typeface="Arial" pitchFamily="34" charset="0"/>
              </a:rPr>
              <a:t>Ventex</a:t>
            </a:r>
            <a:r>
              <a:rPr lang="en-US" sz="1000" b="1" dirty="0">
                <a:cs typeface="Arial" pitchFamily="34" charset="0"/>
              </a:rPr>
              <a:t> – Godwin Estate 1</a:t>
            </a:r>
          </a:p>
          <a:p>
            <a:r>
              <a:rPr lang="en-US" sz="1000" b="1" dirty="0" smtClean="0">
                <a:cs typeface="Arial" pitchFamily="34" charset="0"/>
              </a:rPr>
              <a:t>Report'd:</a:t>
            </a:r>
            <a:r>
              <a:rPr lang="en-US" sz="1000" dirty="0" smtClean="0">
                <a:cs typeface="Arial" pitchFamily="34" charset="0"/>
              </a:rPr>
              <a:t> 1/4/12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IP: </a:t>
            </a:r>
            <a:r>
              <a:rPr lang="en-US" sz="1000" dirty="0">
                <a:cs typeface="Arial" pitchFamily="34" charset="0"/>
              </a:rPr>
              <a:t>Future Utility</a:t>
            </a:r>
          </a:p>
          <a:p>
            <a:r>
              <a:rPr lang="en-US" sz="1000" b="1" dirty="0" smtClean="0">
                <a:cs typeface="Arial" pitchFamily="34" charset="0"/>
              </a:rPr>
              <a:t>TD: </a:t>
            </a:r>
            <a:r>
              <a:rPr lang="en-US" sz="1000" dirty="0" smtClean="0">
                <a:cs typeface="Arial" pitchFamily="34" charset="0"/>
              </a:rPr>
              <a:t>17150</a:t>
            </a:r>
          </a:p>
          <a:p>
            <a:r>
              <a:rPr lang="en-US" sz="1000" b="1" dirty="0" err="1">
                <a:cs typeface="Arial" pitchFamily="34" charset="0"/>
              </a:rPr>
              <a:t>Obj</a:t>
            </a:r>
            <a:r>
              <a:rPr lang="en-US" sz="1000" b="1" dirty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smtClean="0">
                <a:cs typeface="Arial" pitchFamily="34" charset="0"/>
              </a:rPr>
              <a:t> </a:t>
            </a:r>
            <a:r>
              <a:rPr lang="en-US" sz="1000" dirty="0" err="1" smtClean="0">
                <a:cs typeface="Arial" pitchFamily="34" charset="0"/>
              </a:rPr>
              <a:t>Lwr</a:t>
            </a:r>
            <a:r>
              <a:rPr lang="en-US" sz="1000" dirty="0" smtClean="0">
                <a:cs typeface="Arial" pitchFamily="34" charset="0"/>
              </a:rPr>
              <a:t> </a:t>
            </a:r>
            <a:r>
              <a:rPr lang="en-US" sz="1000" dirty="0" err="1" smtClean="0">
                <a:cs typeface="Arial" pitchFamily="34" charset="0"/>
              </a:rPr>
              <a:t>Wx</a:t>
            </a:r>
            <a:r>
              <a:rPr lang="en-US" sz="1000" dirty="0" smtClean="0">
                <a:cs typeface="Arial" pitchFamily="34" charset="0"/>
              </a:rPr>
              <a:t>?/ N/A</a:t>
            </a:r>
            <a:endParaRPr lang="en-US" sz="1000" dirty="0">
              <a:cs typeface="Arial" pitchFamily="34" charset="0"/>
            </a:endParaRPr>
          </a:p>
          <a:p>
            <a:r>
              <a:rPr lang="en-US" sz="400" dirty="0">
                <a:cs typeface="Arial" pitchFamily="34" charset="0"/>
              </a:rPr>
              <a:t>17039205070000</a:t>
            </a:r>
          </a:p>
        </p:txBody>
      </p:sp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3079030" y="939537"/>
            <a:ext cx="2102570" cy="846386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>
                <a:solidFill>
                  <a:prstClr val="black"/>
                </a:solidFill>
                <a:cs typeface="Arial" pitchFamily="34" charset="0"/>
              </a:rPr>
              <a:t>Swift– Exxon Corp 10 1ALT</a:t>
            </a:r>
            <a:endParaRPr lang="en-US" sz="1000" dirty="0">
              <a:solidFill>
                <a:prstClr val="black"/>
              </a:solidFill>
              <a:cs typeface="Arial" pitchFamily="34" charset="0"/>
            </a:endParaRPr>
          </a:p>
          <a:p>
            <a:r>
              <a:rPr lang="en-US" sz="1000" b="1" dirty="0" smtClean="0">
                <a:solidFill>
                  <a:prstClr val="black"/>
                </a:solidFill>
                <a:cs typeface="Arial" pitchFamily="34" charset="0"/>
              </a:rPr>
              <a:t>Report'd: </a:t>
            </a:r>
            <a:r>
              <a:rPr lang="en-US" sz="1000" dirty="0" smtClean="0">
                <a:solidFill>
                  <a:prstClr val="black"/>
                </a:solidFill>
                <a:cs typeface="Arial" pitchFamily="34" charset="0"/>
              </a:rPr>
              <a:t> 2/13/12 </a:t>
            </a:r>
            <a:endParaRPr lang="en-US" sz="1000" dirty="0">
              <a:solidFill>
                <a:prstClr val="black"/>
              </a:solidFill>
              <a:cs typeface="Arial" pitchFamily="34" charset="0"/>
            </a:endParaRPr>
          </a:p>
          <a:p>
            <a:r>
              <a:rPr lang="en-US" sz="1000" b="1" dirty="0" smtClean="0">
                <a:solidFill>
                  <a:prstClr val="black"/>
                </a:solidFill>
                <a:cs typeface="Arial" pitchFamily="34" charset="0"/>
              </a:rPr>
              <a:t>IP: </a:t>
            </a:r>
            <a:r>
              <a:rPr lang="en-US" sz="1000" b="1" dirty="0">
                <a:solidFill>
                  <a:prstClr val="black"/>
                </a:solidFill>
                <a:cs typeface="Arial" pitchFamily="34" charset="0"/>
              </a:rPr>
              <a:t>0</a:t>
            </a:r>
            <a:r>
              <a:rPr lang="en-US" sz="1000" dirty="0">
                <a:cs typeface="Arial" pitchFamily="34" charset="0"/>
              </a:rPr>
              <a:t> </a:t>
            </a:r>
            <a:r>
              <a:rPr lang="en-US" sz="1000" dirty="0" smtClean="0">
                <a:cs typeface="Arial" pitchFamily="34" charset="0"/>
              </a:rPr>
              <a:t>BOPD + </a:t>
            </a:r>
            <a:r>
              <a:rPr lang="en-US" sz="1000" dirty="0">
                <a:cs typeface="Arial" pitchFamily="34" charset="0"/>
              </a:rPr>
              <a:t>5880 </a:t>
            </a:r>
            <a:r>
              <a:rPr lang="en-US" sz="1000" dirty="0" smtClean="0">
                <a:cs typeface="Arial" pitchFamily="34" charset="0"/>
              </a:rPr>
              <a:t>MCFD 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smtClean="0">
                <a:solidFill>
                  <a:prstClr val="black"/>
                </a:solidFill>
                <a:cs typeface="Arial" pitchFamily="34" charset="0"/>
              </a:rPr>
              <a:t>TD:</a:t>
            </a:r>
            <a:r>
              <a:rPr lang="en-US" sz="1000" dirty="0" smtClean="0">
                <a:solidFill>
                  <a:prstClr val="black"/>
                </a:solidFill>
                <a:cs typeface="Arial" pitchFamily="34" charset="0"/>
              </a:rPr>
              <a:t>  Horizontal/17223</a:t>
            </a:r>
            <a:endParaRPr lang="en-US" sz="1000" dirty="0">
              <a:solidFill>
                <a:prstClr val="black"/>
              </a:solidFill>
              <a:cs typeface="Arial" pitchFamily="34" charset="0"/>
            </a:endParaRPr>
          </a:p>
          <a:p>
            <a:r>
              <a:rPr lang="en-US" sz="1000" b="1" dirty="0" err="1">
                <a:cs typeface="Arial" pitchFamily="34" charset="0"/>
              </a:rPr>
              <a:t>Obj</a:t>
            </a:r>
            <a:r>
              <a:rPr lang="en-US" sz="1000" b="1" dirty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err="1" smtClean="0">
                <a:solidFill>
                  <a:prstClr val="black"/>
                </a:solidFill>
                <a:cs typeface="Arial" pitchFamily="34" charset="0"/>
              </a:rPr>
              <a:t>Aus</a:t>
            </a:r>
            <a:r>
              <a:rPr lang="en-US" sz="1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cs typeface="Arial" pitchFamily="34" charset="0"/>
              </a:rPr>
              <a:t>Chlk</a:t>
            </a:r>
            <a:r>
              <a:rPr lang="en-US" sz="1000" dirty="0">
                <a:solidFill>
                  <a:prstClr val="black"/>
                </a:solidFill>
                <a:cs typeface="Arial" pitchFamily="34" charset="0"/>
              </a:rPr>
              <a:t>/  </a:t>
            </a:r>
            <a:r>
              <a:rPr lang="en-US" sz="1000" dirty="0" smtClean="0">
                <a:cs typeface="Arial" pitchFamily="34" charset="0"/>
              </a:rPr>
              <a:t>14876-17223</a:t>
            </a:r>
          </a:p>
          <a:p>
            <a:r>
              <a:rPr lang="en-US" sz="400" dirty="0" smtClean="0">
                <a:cs typeface="Arial" pitchFamily="34" charset="0"/>
              </a:rPr>
              <a:t>17115202170000</a:t>
            </a:r>
            <a:endParaRPr lang="en-US" sz="400" dirty="0"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11086344" y="381735"/>
            <a:ext cx="3319261" cy="1565813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lIns="57150" tIns="28575" rIns="57150" bIns="28575">
            <a:spAutoFit/>
          </a:bodyPr>
          <a:lstStyle/>
          <a:p>
            <a:pPr defTabSz="570534">
              <a:defRPr/>
            </a:pPr>
            <a:r>
              <a:rPr lang="en-US" sz="700" b="1" dirty="0"/>
              <a:t>                            </a:t>
            </a:r>
          </a:p>
          <a:p>
            <a:pPr defTabSz="570534">
              <a:lnSpc>
                <a:spcPct val="200000"/>
              </a:lnSpc>
              <a:defRPr/>
            </a:pPr>
            <a:r>
              <a:rPr lang="en-US" sz="900" b="1" dirty="0"/>
              <a:t>             </a:t>
            </a:r>
            <a:r>
              <a:rPr lang="en-US" sz="1050" b="1" dirty="0" smtClean="0"/>
              <a:t>Recent Completions</a:t>
            </a:r>
          </a:p>
          <a:p>
            <a:pPr defTabSz="570534">
              <a:lnSpc>
                <a:spcPct val="200000"/>
              </a:lnSpc>
              <a:defRPr/>
            </a:pPr>
            <a:r>
              <a:rPr lang="en-US" sz="1050" b="1" dirty="0"/>
              <a:t> </a:t>
            </a:r>
            <a:r>
              <a:rPr lang="en-US" sz="1050" b="1" dirty="0" smtClean="0"/>
              <a:t>          Completions</a:t>
            </a:r>
            <a:endParaRPr lang="en-US" sz="1050" b="1" dirty="0"/>
          </a:p>
          <a:p>
            <a:pPr defTabSz="570534">
              <a:lnSpc>
                <a:spcPct val="200000"/>
              </a:lnSpc>
              <a:defRPr/>
            </a:pPr>
            <a:r>
              <a:rPr lang="en-US" sz="1050" b="1" dirty="0"/>
              <a:t>	</a:t>
            </a:r>
            <a:r>
              <a:rPr lang="en-US" sz="1050" b="1" dirty="0" smtClean="0"/>
              <a:t>  Oil </a:t>
            </a:r>
            <a:r>
              <a:rPr lang="en-US" sz="1050" b="1" dirty="0"/>
              <a:t>Field	        </a:t>
            </a:r>
            <a:r>
              <a:rPr lang="en-US" sz="1050" b="1" dirty="0" smtClean="0"/>
              <a:t>                            Not </a:t>
            </a:r>
            <a:r>
              <a:rPr lang="en-US" sz="1050" b="1" dirty="0"/>
              <a:t>Reported</a:t>
            </a:r>
          </a:p>
          <a:p>
            <a:pPr defTabSz="570534">
              <a:lnSpc>
                <a:spcPct val="200000"/>
              </a:lnSpc>
              <a:defRPr/>
            </a:pPr>
            <a:r>
              <a:rPr lang="en-US" sz="1050" b="1" dirty="0" smtClean="0"/>
              <a:t>	  Gas </a:t>
            </a:r>
            <a:r>
              <a:rPr lang="en-US" sz="1050" b="1" dirty="0"/>
              <a:t>Field	           </a:t>
            </a:r>
            <a:r>
              <a:rPr lang="en-US" sz="1050" b="1" dirty="0" smtClean="0"/>
              <a:t>                         Oil </a:t>
            </a:r>
            <a:r>
              <a:rPr lang="en-US" sz="1050" b="1" dirty="0"/>
              <a:t>Gas Field</a:t>
            </a:r>
          </a:p>
          <a:p>
            <a:pPr defTabSz="570534">
              <a:defRPr/>
            </a:pPr>
            <a:endParaRPr lang="en-US" sz="700" b="1" dirty="0"/>
          </a:p>
        </p:txBody>
      </p:sp>
      <p:sp>
        <p:nvSpPr>
          <p:cNvPr id="18" name="5-Point Star 17"/>
          <p:cNvSpPr/>
          <p:nvPr/>
        </p:nvSpPr>
        <p:spPr bwMode="auto">
          <a:xfrm>
            <a:off x="11140743" y="464633"/>
            <a:ext cx="322387" cy="330842"/>
          </a:xfrm>
          <a:prstGeom prst="star5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19" name="Freeform 18"/>
          <p:cNvSpPr/>
          <p:nvPr/>
        </p:nvSpPr>
        <p:spPr>
          <a:xfrm>
            <a:off x="11164875" y="1216033"/>
            <a:ext cx="596507" cy="254919"/>
          </a:xfrm>
          <a:custGeom>
            <a:avLst/>
            <a:gdLst>
              <a:gd name="connsiteX0" fmla="*/ 109220 w 661670"/>
              <a:gd name="connsiteY0" fmla="*/ 34290 h 255270"/>
              <a:gd name="connsiteX1" fmla="*/ 238760 w 661670"/>
              <a:gd name="connsiteY1" fmla="*/ 72390 h 255270"/>
              <a:gd name="connsiteX2" fmla="*/ 284480 w 661670"/>
              <a:gd name="connsiteY2" fmla="*/ 87630 h 255270"/>
              <a:gd name="connsiteX3" fmla="*/ 330200 w 661670"/>
              <a:gd name="connsiteY3" fmla="*/ 87630 h 255270"/>
              <a:gd name="connsiteX4" fmla="*/ 414020 w 661670"/>
              <a:gd name="connsiteY4" fmla="*/ 64770 h 255270"/>
              <a:gd name="connsiteX5" fmla="*/ 535940 w 661670"/>
              <a:gd name="connsiteY5" fmla="*/ 3810 h 255270"/>
              <a:gd name="connsiteX6" fmla="*/ 642620 w 661670"/>
              <a:gd name="connsiteY6" fmla="*/ 41910 h 255270"/>
              <a:gd name="connsiteX7" fmla="*/ 650240 w 661670"/>
              <a:gd name="connsiteY7" fmla="*/ 156210 h 255270"/>
              <a:gd name="connsiteX8" fmla="*/ 612140 w 661670"/>
              <a:gd name="connsiteY8" fmla="*/ 217170 h 255270"/>
              <a:gd name="connsiteX9" fmla="*/ 551180 w 661670"/>
              <a:gd name="connsiteY9" fmla="*/ 224790 h 255270"/>
              <a:gd name="connsiteX10" fmla="*/ 406400 w 661670"/>
              <a:gd name="connsiteY10" fmla="*/ 209550 h 255270"/>
              <a:gd name="connsiteX11" fmla="*/ 231140 w 661670"/>
              <a:gd name="connsiteY11" fmla="*/ 240030 h 255270"/>
              <a:gd name="connsiteX12" fmla="*/ 48260 w 661670"/>
              <a:gd name="connsiteY12" fmla="*/ 232410 h 255270"/>
              <a:gd name="connsiteX13" fmla="*/ 2540 w 661670"/>
              <a:gd name="connsiteY13" fmla="*/ 102870 h 255270"/>
              <a:gd name="connsiteX14" fmla="*/ 33020 w 661670"/>
              <a:gd name="connsiteY14" fmla="*/ 19050 h 255270"/>
              <a:gd name="connsiteX15" fmla="*/ 109220 w 661670"/>
              <a:gd name="connsiteY15" fmla="*/ 34290 h 25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670" h="255270">
                <a:moveTo>
                  <a:pt x="109220" y="34290"/>
                </a:moveTo>
                <a:cubicBezTo>
                  <a:pt x="143510" y="43180"/>
                  <a:pt x="209550" y="63500"/>
                  <a:pt x="238760" y="72390"/>
                </a:cubicBezTo>
                <a:cubicBezTo>
                  <a:pt x="267970" y="81280"/>
                  <a:pt x="269240" y="85090"/>
                  <a:pt x="284480" y="87630"/>
                </a:cubicBezTo>
                <a:cubicBezTo>
                  <a:pt x="299720" y="90170"/>
                  <a:pt x="308610" y="91440"/>
                  <a:pt x="330200" y="87630"/>
                </a:cubicBezTo>
                <a:cubicBezTo>
                  <a:pt x="351790" y="83820"/>
                  <a:pt x="379730" y="78740"/>
                  <a:pt x="414020" y="64770"/>
                </a:cubicBezTo>
                <a:cubicBezTo>
                  <a:pt x="448310" y="50800"/>
                  <a:pt x="497840" y="7620"/>
                  <a:pt x="535940" y="3810"/>
                </a:cubicBezTo>
                <a:cubicBezTo>
                  <a:pt x="574040" y="0"/>
                  <a:pt x="623570" y="16510"/>
                  <a:pt x="642620" y="41910"/>
                </a:cubicBezTo>
                <a:cubicBezTo>
                  <a:pt x="661670" y="67310"/>
                  <a:pt x="655320" y="127000"/>
                  <a:pt x="650240" y="156210"/>
                </a:cubicBezTo>
                <a:cubicBezTo>
                  <a:pt x="645160" y="185420"/>
                  <a:pt x="628650" y="205740"/>
                  <a:pt x="612140" y="217170"/>
                </a:cubicBezTo>
                <a:cubicBezTo>
                  <a:pt x="595630" y="228600"/>
                  <a:pt x="585470" y="226060"/>
                  <a:pt x="551180" y="224790"/>
                </a:cubicBezTo>
                <a:cubicBezTo>
                  <a:pt x="516890" y="223520"/>
                  <a:pt x="459740" y="207010"/>
                  <a:pt x="406400" y="209550"/>
                </a:cubicBezTo>
                <a:cubicBezTo>
                  <a:pt x="353060" y="212090"/>
                  <a:pt x="290830" y="236220"/>
                  <a:pt x="231140" y="240030"/>
                </a:cubicBezTo>
                <a:cubicBezTo>
                  <a:pt x="171450" y="243840"/>
                  <a:pt x="86360" y="255270"/>
                  <a:pt x="48260" y="232410"/>
                </a:cubicBezTo>
                <a:cubicBezTo>
                  <a:pt x="10160" y="209550"/>
                  <a:pt x="5080" y="138430"/>
                  <a:pt x="2540" y="102870"/>
                </a:cubicBezTo>
                <a:cubicBezTo>
                  <a:pt x="0" y="67310"/>
                  <a:pt x="13970" y="30480"/>
                  <a:pt x="33020" y="19050"/>
                </a:cubicBezTo>
                <a:cubicBezTo>
                  <a:pt x="52070" y="7620"/>
                  <a:pt x="74930" y="25400"/>
                  <a:pt x="109220" y="34290"/>
                </a:cubicBezTo>
                <a:close/>
              </a:path>
            </a:pathLst>
          </a:custGeom>
          <a:solidFill>
            <a:srgbClr val="00B05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 sz="4000"/>
          </a:p>
        </p:txBody>
      </p:sp>
      <p:sp>
        <p:nvSpPr>
          <p:cNvPr id="20" name="Freeform 19"/>
          <p:cNvSpPr/>
          <p:nvPr/>
        </p:nvSpPr>
        <p:spPr>
          <a:xfrm>
            <a:off x="11150268" y="1551355"/>
            <a:ext cx="596507" cy="254919"/>
          </a:xfrm>
          <a:custGeom>
            <a:avLst/>
            <a:gdLst>
              <a:gd name="connsiteX0" fmla="*/ 109220 w 661670"/>
              <a:gd name="connsiteY0" fmla="*/ 34290 h 255270"/>
              <a:gd name="connsiteX1" fmla="*/ 238760 w 661670"/>
              <a:gd name="connsiteY1" fmla="*/ 72390 h 255270"/>
              <a:gd name="connsiteX2" fmla="*/ 284480 w 661670"/>
              <a:gd name="connsiteY2" fmla="*/ 87630 h 255270"/>
              <a:gd name="connsiteX3" fmla="*/ 330200 w 661670"/>
              <a:gd name="connsiteY3" fmla="*/ 87630 h 255270"/>
              <a:gd name="connsiteX4" fmla="*/ 414020 w 661670"/>
              <a:gd name="connsiteY4" fmla="*/ 64770 h 255270"/>
              <a:gd name="connsiteX5" fmla="*/ 535940 w 661670"/>
              <a:gd name="connsiteY5" fmla="*/ 3810 h 255270"/>
              <a:gd name="connsiteX6" fmla="*/ 642620 w 661670"/>
              <a:gd name="connsiteY6" fmla="*/ 41910 h 255270"/>
              <a:gd name="connsiteX7" fmla="*/ 650240 w 661670"/>
              <a:gd name="connsiteY7" fmla="*/ 156210 h 255270"/>
              <a:gd name="connsiteX8" fmla="*/ 612140 w 661670"/>
              <a:gd name="connsiteY8" fmla="*/ 217170 h 255270"/>
              <a:gd name="connsiteX9" fmla="*/ 551180 w 661670"/>
              <a:gd name="connsiteY9" fmla="*/ 224790 h 255270"/>
              <a:gd name="connsiteX10" fmla="*/ 406400 w 661670"/>
              <a:gd name="connsiteY10" fmla="*/ 209550 h 255270"/>
              <a:gd name="connsiteX11" fmla="*/ 231140 w 661670"/>
              <a:gd name="connsiteY11" fmla="*/ 240030 h 255270"/>
              <a:gd name="connsiteX12" fmla="*/ 48260 w 661670"/>
              <a:gd name="connsiteY12" fmla="*/ 232410 h 255270"/>
              <a:gd name="connsiteX13" fmla="*/ 2540 w 661670"/>
              <a:gd name="connsiteY13" fmla="*/ 102870 h 255270"/>
              <a:gd name="connsiteX14" fmla="*/ 33020 w 661670"/>
              <a:gd name="connsiteY14" fmla="*/ 19050 h 255270"/>
              <a:gd name="connsiteX15" fmla="*/ 109220 w 661670"/>
              <a:gd name="connsiteY15" fmla="*/ 34290 h 25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670" h="255270">
                <a:moveTo>
                  <a:pt x="109220" y="34290"/>
                </a:moveTo>
                <a:cubicBezTo>
                  <a:pt x="143510" y="43180"/>
                  <a:pt x="209550" y="63500"/>
                  <a:pt x="238760" y="72390"/>
                </a:cubicBezTo>
                <a:cubicBezTo>
                  <a:pt x="267970" y="81280"/>
                  <a:pt x="269240" y="85090"/>
                  <a:pt x="284480" y="87630"/>
                </a:cubicBezTo>
                <a:cubicBezTo>
                  <a:pt x="299720" y="90170"/>
                  <a:pt x="308610" y="91440"/>
                  <a:pt x="330200" y="87630"/>
                </a:cubicBezTo>
                <a:cubicBezTo>
                  <a:pt x="351790" y="83820"/>
                  <a:pt x="379730" y="78740"/>
                  <a:pt x="414020" y="64770"/>
                </a:cubicBezTo>
                <a:cubicBezTo>
                  <a:pt x="448310" y="50800"/>
                  <a:pt x="497840" y="7620"/>
                  <a:pt x="535940" y="3810"/>
                </a:cubicBezTo>
                <a:cubicBezTo>
                  <a:pt x="574040" y="0"/>
                  <a:pt x="623570" y="16510"/>
                  <a:pt x="642620" y="41910"/>
                </a:cubicBezTo>
                <a:cubicBezTo>
                  <a:pt x="661670" y="67310"/>
                  <a:pt x="655320" y="127000"/>
                  <a:pt x="650240" y="156210"/>
                </a:cubicBezTo>
                <a:cubicBezTo>
                  <a:pt x="645160" y="185420"/>
                  <a:pt x="628650" y="205740"/>
                  <a:pt x="612140" y="217170"/>
                </a:cubicBezTo>
                <a:cubicBezTo>
                  <a:pt x="595630" y="228600"/>
                  <a:pt x="585470" y="226060"/>
                  <a:pt x="551180" y="224790"/>
                </a:cubicBezTo>
                <a:cubicBezTo>
                  <a:pt x="516890" y="223520"/>
                  <a:pt x="459740" y="207010"/>
                  <a:pt x="406400" y="209550"/>
                </a:cubicBezTo>
                <a:cubicBezTo>
                  <a:pt x="353060" y="212090"/>
                  <a:pt x="290830" y="236220"/>
                  <a:pt x="231140" y="240030"/>
                </a:cubicBezTo>
                <a:cubicBezTo>
                  <a:pt x="171450" y="243840"/>
                  <a:pt x="86360" y="255270"/>
                  <a:pt x="48260" y="232410"/>
                </a:cubicBezTo>
                <a:cubicBezTo>
                  <a:pt x="10160" y="209550"/>
                  <a:pt x="5080" y="138430"/>
                  <a:pt x="2540" y="102870"/>
                </a:cubicBezTo>
                <a:cubicBezTo>
                  <a:pt x="0" y="67310"/>
                  <a:pt x="13970" y="30480"/>
                  <a:pt x="33020" y="19050"/>
                </a:cubicBezTo>
                <a:cubicBezTo>
                  <a:pt x="52070" y="7620"/>
                  <a:pt x="74930" y="25400"/>
                  <a:pt x="109220" y="3429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 sz="4000"/>
          </a:p>
        </p:txBody>
      </p:sp>
      <p:sp>
        <p:nvSpPr>
          <p:cNvPr id="21" name="Freeform 20"/>
          <p:cNvSpPr/>
          <p:nvPr/>
        </p:nvSpPr>
        <p:spPr>
          <a:xfrm>
            <a:off x="12741107" y="1216032"/>
            <a:ext cx="596507" cy="254919"/>
          </a:xfrm>
          <a:custGeom>
            <a:avLst/>
            <a:gdLst>
              <a:gd name="connsiteX0" fmla="*/ 109220 w 661670"/>
              <a:gd name="connsiteY0" fmla="*/ 34290 h 255270"/>
              <a:gd name="connsiteX1" fmla="*/ 238760 w 661670"/>
              <a:gd name="connsiteY1" fmla="*/ 72390 h 255270"/>
              <a:gd name="connsiteX2" fmla="*/ 284480 w 661670"/>
              <a:gd name="connsiteY2" fmla="*/ 87630 h 255270"/>
              <a:gd name="connsiteX3" fmla="*/ 330200 w 661670"/>
              <a:gd name="connsiteY3" fmla="*/ 87630 h 255270"/>
              <a:gd name="connsiteX4" fmla="*/ 414020 w 661670"/>
              <a:gd name="connsiteY4" fmla="*/ 64770 h 255270"/>
              <a:gd name="connsiteX5" fmla="*/ 535940 w 661670"/>
              <a:gd name="connsiteY5" fmla="*/ 3810 h 255270"/>
              <a:gd name="connsiteX6" fmla="*/ 642620 w 661670"/>
              <a:gd name="connsiteY6" fmla="*/ 41910 h 255270"/>
              <a:gd name="connsiteX7" fmla="*/ 650240 w 661670"/>
              <a:gd name="connsiteY7" fmla="*/ 156210 h 255270"/>
              <a:gd name="connsiteX8" fmla="*/ 612140 w 661670"/>
              <a:gd name="connsiteY8" fmla="*/ 217170 h 255270"/>
              <a:gd name="connsiteX9" fmla="*/ 551180 w 661670"/>
              <a:gd name="connsiteY9" fmla="*/ 224790 h 255270"/>
              <a:gd name="connsiteX10" fmla="*/ 406400 w 661670"/>
              <a:gd name="connsiteY10" fmla="*/ 209550 h 255270"/>
              <a:gd name="connsiteX11" fmla="*/ 231140 w 661670"/>
              <a:gd name="connsiteY11" fmla="*/ 240030 h 255270"/>
              <a:gd name="connsiteX12" fmla="*/ 48260 w 661670"/>
              <a:gd name="connsiteY12" fmla="*/ 232410 h 255270"/>
              <a:gd name="connsiteX13" fmla="*/ 2540 w 661670"/>
              <a:gd name="connsiteY13" fmla="*/ 102870 h 255270"/>
              <a:gd name="connsiteX14" fmla="*/ 33020 w 661670"/>
              <a:gd name="connsiteY14" fmla="*/ 19050 h 255270"/>
              <a:gd name="connsiteX15" fmla="*/ 109220 w 661670"/>
              <a:gd name="connsiteY15" fmla="*/ 34290 h 25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670" h="255270">
                <a:moveTo>
                  <a:pt x="109220" y="34290"/>
                </a:moveTo>
                <a:cubicBezTo>
                  <a:pt x="143510" y="43180"/>
                  <a:pt x="209550" y="63500"/>
                  <a:pt x="238760" y="72390"/>
                </a:cubicBezTo>
                <a:cubicBezTo>
                  <a:pt x="267970" y="81280"/>
                  <a:pt x="269240" y="85090"/>
                  <a:pt x="284480" y="87630"/>
                </a:cubicBezTo>
                <a:cubicBezTo>
                  <a:pt x="299720" y="90170"/>
                  <a:pt x="308610" y="91440"/>
                  <a:pt x="330200" y="87630"/>
                </a:cubicBezTo>
                <a:cubicBezTo>
                  <a:pt x="351790" y="83820"/>
                  <a:pt x="379730" y="78740"/>
                  <a:pt x="414020" y="64770"/>
                </a:cubicBezTo>
                <a:cubicBezTo>
                  <a:pt x="448310" y="50800"/>
                  <a:pt x="497840" y="7620"/>
                  <a:pt x="535940" y="3810"/>
                </a:cubicBezTo>
                <a:cubicBezTo>
                  <a:pt x="574040" y="0"/>
                  <a:pt x="623570" y="16510"/>
                  <a:pt x="642620" y="41910"/>
                </a:cubicBezTo>
                <a:cubicBezTo>
                  <a:pt x="661670" y="67310"/>
                  <a:pt x="655320" y="127000"/>
                  <a:pt x="650240" y="156210"/>
                </a:cubicBezTo>
                <a:cubicBezTo>
                  <a:pt x="645160" y="185420"/>
                  <a:pt x="628650" y="205740"/>
                  <a:pt x="612140" y="217170"/>
                </a:cubicBezTo>
                <a:cubicBezTo>
                  <a:pt x="595630" y="228600"/>
                  <a:pt x="585470" y="226060"/>
                  <a:pt x="551180" y="224790"/>
                </a:cubicBezTo>
                <a:cubicBezTo>
                  <a:pt x="516890" y="223520"/>
                  <a:pt x="459740" y="207010"/>
                  <a:pt x="406400" y="209550"/>
                </a:cubicBezTo>
                <a:cubicBezTo>
                  <a:pt x="353060" y="212090"/>
                  <a:pt x="290830" y="236220"/>
                  <a:pt x="231140" y="240030"/>
                </a:cubicBezTo>
                <a:cubicBezTo>
                  <a:pt x="171450" y="243840"/>
                  <a:pt x="86360" y="255270"/>
                  <a:pt x="48260" y="232410"/>
                </a:cubicBezTo>
                <a:cubicBezTo>
                  <a:pt x="10160" y="209550"/>
                  <a:pt x="5080" y="138430"/>
                  <a:pt x="2540" y="102870"/>
                </a:cubicBezTo>
                <a:cubicBezTo>
                  <a:pt x="0" y="67310"/>
                  <a:pt x="13970" y="30480"/>
                  <a:pt x="33020" y="19050"/>
                </a:cubicBezTo>
                <a:cubicBezTo>
                  <a:pt x="52070" y="7620"/>
                  <a:pt x="74930" y="25400"/>
                  <a:pt x="109220" y="34290"/>
                </a:cubicBezTo>
                <a:close/>
              </a:path>
            </a:pathLst>
          </a:custGeom>
          <a:solidFill>
            <a:srgbClr val="008E4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 sz="4000"/>
          </a:p>
        </p:txBody>
      </p:sp>
      <p:sp>
        <p:nvSpPr>
          <p:cNvPr id="22" name="Freeform 21"/>
          <p:cNvSpPr/>
          <p:nvPr/>
        </p:nvSpPr>
        <p:spPr>
          <a:xfrm>
            <a:off x="12741106" y="1551355"/>
            <a:ext cx="596507" cy="254919"/>
          </a:xfrm>
          <a:custGeom>
            <a:avLst/>
            <a:gdLst>
              <a:gd name="connsiteX0" fmla="*/ 109220 w 661670"/>
              <a:gd name="connsiteY0" fmla="*/ 34290 h 255270"/>
              <a:gd name="connsiteX1" fmla="*/ 238760 w 661670"/>
              <a:gd name="connsiteY1" fmla="*/ 72390 h 255270"/>
              <a:gd name="connsiteX2" fmla="*/ 284480 w 661670"/>
              <a:gd name="connsiteY2" fmla="*/ 87630 h 255270"/>
              <a:gd name="connsiteX3" fmla="*/ 330200 w 661670"/>
              <a:gd name="connsiteY3" fmla="*/ 87630 h 255270"/>
              <a:gd name="connsiteX4" fmla="*/ 414020 w 661670"/>
              <a:gd name="connsiteY4" fmla="*/ 64770 h 255270"/>
              <a:gd name="connsiteX5" fmla="*/ 535940 w 661670"/>
              <a:gd name="connsiteY5" fmla="*/ 3810 h 255270"/>
              <a:gd name="connsiteX6" fmla="*/ 642620 w 661670"/>
              <a:gd name="connsiteY6" fmla="*/ 41910 h 255270"/>
              <a:gd name="connsiteX7" fmla="*/ 650240 w 661670"/>
              <a:gd name="connsiteY7" fmla="*/ 156210 h 255270"/>
              <a:gd name="connsiteX8" fmla="*/ 612140 w 661670"/>
              <a:gd name="connsiteY8" fmla="*/ 217170 h 255270"/>
              <a:gd name="connsiteX9" fmla="*/ 551180 w 661670"/>
              <a:gd name="connsiteY9" fmla="*/ 224790 h 255270"/>
              <a:gd name="connsiteX10" fmla="*/ 406400 w 661670"/>
              <a:gd name="connsiteY10" fmla="*/ 209550 h 255270"/>
              <a:gd name="connsiteX11" fmla="*/ 231140 w 661670"/>
              <a:gd name="connsiteY11" fmla="*/ 240030 h 255270"/>
              <a:gd name="connsiteX12" fmla="*/ 48260 w 661670"/>
              <a:gd name="connsiteY12" fmla="*/ 232410 h 255270"/>
              <a:gd name="connsiteX13" fmla="*/ 2540 w 661670"/>
              <a:gd name="connsiteY13" fmla="*/ 102870 h 255270"/>
              <a:gd name="connsiteX14" fmla="*/ 33020 w 661670"/>
              <a:gd name="connsiteY14" fmla="*/ 19050 h 255270"/>
              <a:gd name="connsiteX15" fmla="*/ 109220 w 661670"/>
              <a:gd name="connsiteY15" fmla="*/ 34290 h 25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670" h="255270">
                <a:moveTo>
                  <a:pt x="109220" y="34290"/>
                </a:moveTo>
                <a:cubicBezTo>
                  <a:pt x="143510" y="43180"/>
                  <a:pt x="209550" y="63500"/>
                  <a:pt x="238760" y="72390"/>
                </a:cubicBezTo>
                <a:cubicBezTo>
                  <a:pt x="267970" y="81280"/>
                  <a:pt x="269240" y="85090"/>
                  <a:pt x="284480" y="87630"/>
                </a:cubicBezTo>
                <a:cubicBezTo>
                  <a:pt x="299720" y="90170"/>
                  <a:pt x="308610" y="91440"/>
                  <a:pt x="330200" y="87630"/>
                </a:cubicBezTo>
                <a:cubicBezTo>
                  <a:pt x="351790" y="83820"/>
                  <a:pt x="379730" y="78740"/>
                  <a:pt x="414020" y="64770"/>
                </a:cubicBezTo>
                <a:cubicBezTo>
                  <a:pt x="448310" y="50800"/>
                  <a:pt x="497840" y="7620"/>
                  <a:pt x="535940" y="3810"/>
                </a:cubicBezTo>
                <a:cubicBezTo>
                  <a:pt x="574040" y="0"/>
                  <a:pt x="623570" y="16510"/>
                  <a:pt x="642620" y="41910"/>
                </a:cubicBezTo>
                <a:cubicBezTo>
                  <a:pt x="661670" y="67310"/>
                  <a:pt x="655320" y="127000"/>
                  <a:pt x="650240" y="156210"/>
                </a:cubicBezTo>
                <a:cubicBezTo>
                  <a:pt x="645160" y="185420"/>
                  <a:pt x="628650" y="205740"/>
                  <a:pt x="612140" y="217170"/>
                </a:cubicBezTo>
                <a:cubicBezTo>
                  <a:pt x="595630" y="228600"/>
                  <a:pt x="585470" y="226060"/>
                  <a:pt x="551180" y="224790"/>
                </a:cubicBezTo>
                <a:cubicBezTo>
                  <a:pt x="516890" y="223520"/>
                  <a:pt x="459740" y="207010"/>
                  <a:pt x="406400" y="209550"/>
                </a:cubicBezTo>
                <a:cubicBezTo>
                  <a:pt x="353060" y="212090"/>
                  <a:pt x="290830" y="236220"/>
                  <a:pt x="231140" y="240030"/>
                </a:cubicBezTo>
                <a:cubicBezTo>
                  <a:pt x="171450" y="243840"/>
                  <a:pt x="86360" y="255270"/>
                  <a:pt x="48260" y="232410"/>
                </a:cubicBezTo>
                <a:cubicBezTo>
                  <a:pt x="10160" y="209550"/>
                  <a:pt x="5080" y="138430"/>
                  <a:pt x="2540" y="102870"/>
                </a:cubicBezTo>
                <a:cubicBezTo>
                  <a:pt x="0" y="67310"/>
                  <a:pt x="13970" y="30480"/>
                  <a:pt x="33020" y="19050"/>
                </a:cubicBezTo>
                <a:cubicBezTo>
                  <a:pt x="52070" y="7620"/>
                  <a:pt x="74930" y="25400"/>
                  <a:pt x="109220" y="34290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58000">
                <a:srgbClr val="00B050"/>
              </a:gs>
            </a:gsLst>
            <a:lin ang="16200000" scaled="0"/>
          </a:gra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 sz="4000"/>
          </a:p>
        </p:txBody>
      </p: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2877532" y="3310555"/>
            <a:ext cx="1722049" cy="846386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cs typeface="Arial" pitchFamily="34" charset="0"/>
              </a:rPr>
              <a:t>Union – SSS&amp;F Farm 1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Report'd: </a:t>
            </a:r>
            <a:r>
              <a:rPr lang="en-US" sz="1000" dirty="0" smtClean="0">
                <a:cs typeface="Arial" pitchFamily="34" charset="0"/>
              </a:rPr>
              <a:t>2/13/12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IP: </a:t>
            </a:r>
            <a:r>
              <a:rPr lang="en-US" sz="1000" dirty="0" smtClean="0">
                <a:cs typeface="Arial" pitchFamily="34" charset="0"/>
              </a:rPr>
              <a:t>Dry &amp; Plugged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TD: </a:t>
            </a:r>
            <a:r>
              <a:rPr lang="en-US" sz="1000" dirty="0" smtClean="0">
                <a:cs typeface="Arial" pitchFamily="34" charset="0"/>
              </a:rPr>
              <a:t>10,000</a:t>
            </a:r>
          </a:p>
          <a:p>
            <a:r>
              <a:rPr lang="en-US" sz="1000" b="1" dirty="0" err="1">
                <a:cs typeface="Arial" pitchFamily="34" charset="0"/>
              </a:rPr>
              <a:t>Obj</a:t>
            </a:r>
            <a:r>
              <a:rPr lang="en-US" sz="1000" b="1" dirty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err="1" smtClean="0">
                <a:cs typeface="Arial" pitchFamily="34" charset="0"/>
              </a:rPr>
              <a:t>Cockfield</a:t>
            </a:r>
            <a:r>
              <a:rPr lang="en-US" sz="1000" dirty="0" smtClean="0">
                <a:cs typeface="Arial" pitchFamily="34" charset="0"/>
              </a:rPr>
              <a:t>?/ N/A</a:t>
            </a:r>
            <a:endParaRPr lang="en-US" sz="1000" dirty="0">
              <a:cs typeface="Arial" pitchFamily="34" charset="0"/>
            </a:endParaRPr>
          </a:p>
          <a:p>
            <a:r>
              <a:rPr lang="en-US" sz="400" dirty="0">
                <a:cs typeface="Arial" pitchFamily="34" charset="0"/>
              </a:rPr>
              <a:t>17003205710000</a:t>
            </a:r>
          </a:p>
        </p:txBody>
      </p:sp>
      <p:cxnSp>
        <p:nvCxnSpPr>
          <p:cNvPr id="24" name="Straight Arrow Connector 23"/>
          <p:cNvCxnSpPr>
            <a:stCxn id="23" idx="2"/>
          </p:cNvCxnSpPr>
          <p:nvPr/>
        </p:nvCxnSpPr>
        <p:spPr>
          <a:xfrm>
            <a:off x="3738557" y="4156941"/>
            <a:ext cx="459996" cy="60587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9"/>
          <p:cNvSpPr txBox="1">
            <a:spLocks noChangeArrowheads="1"/>
          </p:cNvSpPr>
          <p:nvPr/>
        </p:nvSpPr>
        <p:spPr bwMode="auto">
          <a:xfrm>
            <a:off x="885984" y="6893895"/>
            <a:ext cx="1620227" cy="846386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cs typeface="Arial" pitchFamily="34" charset="0"/>
              </a:rPr>
              <a:t>Midnight – </a:t>
            </a:r>
            <a:r>
              <a:rPr lang="en-US" sz="1000" b="1" dirty="0" err="1" smtClean="0">
                <a:cs typeface="Arial" pitchFamily="34" charset="0"/>
              </a:rPr>
              <a:t>Brawner</a:t>
            </a:r>
            <a:r>
              <a:rPr lang="en-US" sz="1000" b="1" dirty="0" smtClean="0">
                <a:cs typeface="Arial" pitchFamily="34" charset="0"/>
              </a:rPr>
              <a:t> 1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Report'd: </a:t>
            </a:r>
            <a:r>
              <a:rPr lang="en-US" sz="1000" dirty="0" smtClean="0">
                <a:cs typeface="Arial" pitchFamily="34" charset="0"/>
              </a:rPr>
              <a:t>3/13/2012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IP: </a:t>
            </a:r>
            <a:r>
              <a:rPr lang="en-US" sz="1000" dirty="0" smtClean="0">
                <a:cs typeface="Arial" pitchFamily="34" charset="0"/>
              </a:rPr>
              <a:t>5 BOPD + 300 BWPD</a:t>
            </a:r>
          </a:p>
          <a:p>
            <a:r>
              <a:rPr lang="en-US" sz="1000" b="1" dirty="0" smtClean="0">
                <a:cs typeface="Arial" pitchFamily="34" charset="0"/>
              </a:rPr>
              <a:t>TD:  </a:t>
            </a:r>
            <a:r>
              <a:rPr lang="en-US" sz="1000" dirty="0" smtClean="0">
                <a:cs typeface="Arial" pitchFamily="34" charset="0"/>
              </a:rPr>
              <a:t>7852</a:t>
            </a:r>
          </a:p>
          <a:p>
            <a:r>
              <a:rPr lang="en-US" sz="1000" b="1" dirty="0" err="1">
                <a:cs typeface="Arial" pitchFamily="34" charset="0"/>
              </a:rPr>
              <a:t>Obj</a:t>
            </a:r>
            <a:r>
              <a:rPr lang="en-US" sz="1000" b="1" dirty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smtClean="0">
                <a:cs typeface="Arial" pitchFamily="34" charset="0"/>
              </a:rPr>
              <a:t>Frio/ 6876-6878</a:t>
            </a:r>
          </a:p>
          <a:p>
            <a:r>
              <a:rPr lang="en-US" sz="400" dirty="0">
                <a:cs typeface="Arial" pitchFamily="34" charset="0"/>
              </a:rPr>
              <a:t>17003003490000</a:t>
            </a:r>
            <a:endParaRPr lang="en-US" sz="400" b="1" dirty="0">
              <a:cs typeface="Arial" pitchFamily="34" charset="0"/>
            </a:endParaRPr>
          </a:p>
        </p:txBody>
      </p:sp>
      <p:sp>
        <p:nvSpPr>
          <p:cNvPr id="28" name="TextBox 19"/>
          <p:cNvSpPr txBox="1">
            <a:spLocks noChangeArrowheads="1"/>
          </p:cNvSpPr>
          <p:nvPr/>
        </p:nvSpPr>
        <p:spPr bwMode="auto">
          <a:xfrm>
            <a:off x="2606171" y="5273450"/>
            <a:ext cx="1936672" cy="846386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err="1" smtClean="0">
                <a:cs typeface="Arial" pitchFamily="34" charset="0"/>
              </a:rPr>
              <a:t>Midstates</a:t>
            </a:r>
            <a:r>
              <a:rPr lang="en-US" sz="1000" b="1" dirty="0" smtClean="0">
                <a:cs typeface="Arial" pitchFamily="34" charset="0"/>
              </a:rPr>
              <a:t> – </a:t>
            </a:r>
            <a:r>
              <a:rPr lang="en-US" sz="1000" b="1" dirty="0" err="1" smtClean="0">
                <a:cs typeface="Arial" pitchFamily="34" charset="0"/>
              </a:rPr>
              <a:t>Bel</a:t>
            </a:r>
            <a:r>
              <a:rPr lang="en-US" sz="1000" b="1" dirty="0" smtClean="0">
                <a:cs typeface="Arial" pitchFamily="34" charset="0"/>
              </a:rPr>
              <a:t> Min 18-1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Report'd: </a:t>
            </a:r>
            <a:r>
              <a:rPr lang="en-US" sz="1000" dirty="0" smtClean="0">
                <a:cs typeface="Arial" pitchFamily="34" charset="0"/>
              </a:rPr>
              <a:t>1/21/12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IP: </a:t>
            </a:r>
            <a:r>
              <a:rPr lang="en-US" sz="1000" dirty="0" smtClean="0">
                <a:cs typeface="Arial" pitchFamily="34" charset="0"/>
              </a:rPr>
              <a:t>278 BPD + 1400 MCFD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TD: </a:t>
            </a:r>
            <a:r>
              <a:rPr lang="en-US" sz="1000" dirty="0" smtClean="0">
                <a:cs typeface="Arial" pitchFamily="34" charset="0"/>
              </a:rPr>
              <a:t> 16000</a:t>
            </a:r>
          </a:p>
          <a:p>
            <a:r>
              <a:rPr lang="en-US" sz="1000" b="1" dirty="0" err="1" smtClean="0">
                <a:cs typeface="Arial" pitchFamily="34" charset="0"/>
              </a:rPr>
              <a:t>Obj</a:t>
            </a:r>
            <a:r>
              <a:rPr lang="en-US" sz="1000" b="1" dirty="0" smtClean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err="1">
                <a:cs typeface="Arial" pitchFamily="34" charset="0"/>
              </a:rPr>
              <a:t>Lwr</a:t>
            </a:r>
            <a:r>
              <a:rPr lang="en-US" sz="1000" dirty="0">
                <a:cs typeface="Arial" pitchFamily="34" charset="0"/>
              </a:rPr>
              <a:t> </a:t>
            </a:r>
            <a:r>
              <a:rPr lang="en-US" sz="1000" dirty="0" err="1">
                <a:cs typeface="Arial" pitchFamily="34" charset="0"/>
              </a:rPr>
              <a:t>Wx</a:t>
            </a:r>
            <a:r>
              <a:rPr lang="en-US" sz="1000" dirty="0">
                <a:cs typeface="Arial" pitchFamily="34" charset="0"/>
              </a:rPr>
              <a:t>/14342-14687</a:t>
            </a:r>
            <a:endParaRPr lang="en-US" sz="1000" dirty="0" smtClean="0">
              <a:cs typeface="Arial" pitchFamily="34" charset="0"/>
            </a:endParaRPr>
          </a:p>
          <a:p>
            <a:r>
              <a:rPr lang="en-US" sz="400" dirty="0">
                <a:cs typeface="Arial" pitchFamily="34" charset="0"/>
              </a:rPr>
              <a:t>17003205690000</a:t>
            </a:r>
            <a:endParaRPr lang="en-US" sz="400" b="1" dirty="0">
              <a:cs typeface="Arial" pitchFamily="34" charset="0"/>
            </a:endParaRPr>
          </a:p>
        </p:txBody>
      </p:sp>
      <p:cxnSp>
        <p:nvCxnSpPr>
          <p:cNvPr id="29" name="Straight Arrow Connector 28"/>
          <p:cNvCxnSpPr>
            <a:stCxn id="28" idx="2"/>
            <a:endCxn id="49" idx="1"/>
          </p:cNvCxnSpPr>
          <p:nvPr/>
        </p:nvCxnSpPr>
        <p:spPr>
          <a:xfrm>
            <a:off x="3574507" y="6119836"/>
            <a:ext cx="651068" cy="3121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9"/>
          <p:cNvSpPr txBox="1">
            <a:spLocks noChangeArrowheads="1"/>
          </p:cNvSpPr>
          <p:nvPr/>
        </p:nvSpPr>
        <p:spPr bwMode="auto">
          <a:xfrm>
            <a:off x="6775359" y="5751600"/>
            <a:ext cx="1600940" cy="846386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err="1" smtClean="0">
                <a:cs typeface="Arial" pitchFamily="34" charset="0"/>
              </a:rPr>
              <a:t>Zachry</a:t>
            </a:r>
            <a:r>
              <a:rPr lang="en-US" sz="1000" b="1" dirty="0" smtClean="0">
                <a:cs typeface="Arial" pitchFamily="34" charset="0"/>
              </a:rPr>
              <a:t> </a:t>
            </a:r>
            <a:r>
              <a:rPr lang="en-US" sz="1000" b="1" dirty="0" err="1" smtClean="0">
                <a:cs typeface="Arial" pitchFamily="34" charset="0"/>
              </a:rPr>
              <a:t>Expl</a:t>
            </a:r>
            <a:r>
              <a:rPr lang="en-US" sz="1000" b="1" dirty="0" smtClean="0">
                <a:cs typeface="Arial" pitchFamily="34" charset="0"/>
              </a:rPr>
              <a:t> – Young 1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Report'd: </a:t>
            </a:r>
            <a:r>
              <a:rPr lang="en-US" sz="1000" dirty="0" smtClean="0">
                <a:cs typeface="Arial" pitchFamily="34" charset="0"/>
              </a:rPr>
              <a:t>4/17/12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IP: </a:t>
            </a:r>
            <a:r>
              <a:rPr lang="en-US" sz="1000" dirty="0" smtClean="0">
                <a:cs typeface="Arial" pitchFamily="34" charset="0"/>
              </a:rPr>
              <a:t>66 BOPD + 62 MCFD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TD: </a:t>
            </a:r>
            <a:r>
              <a:rPr lang="en-US" sz="1000" dirty="0" smtClean="0">
                <a:cs typeface="Arial" pitchFamily="34" charset="0"/>
              </a:rPr>
              <a:t> 8500</a:t>
            </a:r>
          </a:p>
          <a:p>
            <a:r>
              <a:rPr lang="en-US" sz="1000" b="1" dirty="0" err="1" smtClean="0">
                <a:cs typeface="Arial" pitchFamily="34" charset="0"/>
              </a:rPr>
              <a:t>Obj</a:t>
            </a:r>
            <a:r>
              <a:rPr lang="en-US" sz="1000" b="1" dirty="0" smtClean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smtClean="0">
                <a:cs typeface="Arial" pitchFamily="34" charset="0"/>
              </a:rPr>
              <a:t>8151-8166</a:t>
            </a:r>
          </a:p>
          <a:p>
            <a:r>
              <a:rPr lang="en-US" sz="400" dirty="0">
                <a:cs typeface="Arial" pitchFamily="34" charset="0"/>
              </a:rPr>
              <a:t>17039205120000</a:t>
            </a:r>
            <a:endParaRPr lang="en-US" sz="400" b="1" dirty="0">
              <a:cs typeface="Arial" pitchFamily="34" charset="0"/>
            </a:endParaRPr>
          </a:p>
        </p:txBody>
      </p:sp>
      <p:sp>
        <p:nvSpPr>
          <p:cNvPr id="34" name="TextBox 19"/>
          <p:cNvSpPr txBox="1">
            <a:spLocks noChangeArrowheads="1"/>
          </p:cNvSpPr>
          <p:nvPr/>
        </p:nvSpPr>
        <p:spPr bwMode="auto">
          <a:xfrm>
            <a:off x="2976310" y="7200956"/>
            <a:ext cx="1827780" cy="1000274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cs typeface="Arial" pitchFamily="34" charset="0"/>
              </a:rPr>
              <a:t>Union Gas  – Meriwether 1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Report'd: </a:t>
            </a:r>
            <a:r>
              <a:rPr lang="en-US" sz="1000" dirty="0" smtClean="0">
                <a:cs typeface="Arial" pitchFamily="34" charset="0"/>
              </a:rPr>
              <a:t>4/20/12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IP:  </a:t>
            </a:r>
            <a:r>
              <a:rPr lang="en-US" sz="1000" dirty="0" smtClean="0">
                <a:cs typeface="Arial" pitchFamily="34" charset="0"/>
              </a:rPr>
              <a:t>142 BOPD + 490 MCFD UNSUCCESSFUL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TD: </a:t>
            </a:r>
            <a:r>
              <a:rPr lang="en-US" sz="1000" dirty="0" smtClean="0">
                <a:cs typeface="Arial" pitchFamily="34" charset="0"/>
              </a:rPr>
              <a:t> 13000</a:t>
            </a:r>
          </a:p>
          <a:p>
            <a:r>
              <a:rPr lang="en-US" sz="1000" b="1" dirty="0" err="1">
                <a:cs typeface="Arial" pitchFamily="34" charset="0"/>
              </a:rPr>
              <a:t>Obj</a:t>
            </a:r>
            <a:r>
              <a:rPr lang="en-US" sz="1000" b="1" dirty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smtClean="0">
                <a:cs typeface="Arial" pitchFamily="34" charset="0"/>
              </a:rPr>
              <a:t>13006-13034</a:t>
            </a:r>
            <a:endParaRPr lang="en-US" sz="1000" b="1" dirty="0" smtClean="0">
              <a:cs typeface="Arial" pitchFamily="34" charset="0"/>
            </a:endParaRPr>
          </a:p>
          <a:p>
            <a:r>
              <a:rPr lang="en-US" sz="400" dirty="0" smtClean="0">
                <a:cs typeface="Arial" pitchFamily="34" charset="0"/>
              </a:rPr>
              <a:t>17003205720000</a:t>
            </a:r>
            <a:endParaRPr lang="en-US" sz="400" b="1" dirty="0">
              <a:cs typeface="Arial" pitchFamily="34" charset="0"/>
            </a:endParaRPr>
          </a:p>
        </p:txBody>
      </p:sp>
      <p:sp>
        <p:nvSpPr>
          <p:cNvPr id="36" name="TextBox 19"/>
          <p:cNvSpPr txBox="1">
            <a:spLocks noChangeArrowheads="1"/>
          </p:cNvSpPr>
          <p:nvPr/>
        </p:nvSpPr>
        <p:spPr bwMode="auto">
          <a:xfrm>
            <a:off x="12268200" y="3243652"/>
            <a:ext cx="1676129" cy="846386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err="1" smtClean="0">
                <a:cs typeface="Arial" pitchFamily="34" charset="0"/>
              </a:rPr>
              <a:t>Hilcorp</a:t>
            </a:r>
            <a:r>
              <a:rPr lang="en-US" sz="1000" b="1" dirty="0" smtClean="0">
                <a:cs typeface="Arial" pitchFamily="34" charset="0"/>
              </a:rPr>
              <a:t>– </a:t>
            </a:r>
            <a:r>
              <a:rPr lang="en-US" sz="1000" b="1" dirty="0" err="1" smtClean="0">
                <a:cs typeface="Arial" pitchFamily="34" charset="0"/>
              </a:rPr>
              <a:t>Ortego</a:t>
            </a:r>
            <a:r>
              <a:rPr lang="en-US" sz="1000" b="1" dirty="0" smtClean="0">
                <a:cs typeface="Arial" pitchFamily="34" charset="0"/>
              </a:rPr>
              <a:t>  2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Report'd: </a:t>
            </a:r>
            <a:r>
              <a:rPr lang="en-US" sz="1000" dirty="0" smtClean="0">
                <a:cs typeface="Arial" pitchFamily="34" charset="0"/>
              </a:rPr>
              <a:t>5/7/12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IP: </a:t>
            </a:r>
            <a:r>
              <a:rPr lang="en-US" sz="1000" dirty="0" smtClean="0">
                <a:cs typeface="Arial" pitchFamily="34" charset="0"/>
              </a:rPr>
              <a:t>Future Utility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TD: </a:t>
            </a:r>
            <a:r>
              <a:rPr lang="en-US" sz="1000" dirty="0" smtClean="0">
                <a:cs typeface="Arial" pitchFamily="34" charset="0"/>
              </a:rPr>
              <a:t> 8500</a:t>
            </a:r>
          </a:p>
          <a:p>
            <a:r>
              <a:rPr lang="en-US" sz="1000" b="1" dirty="0" err="1" smtClean="0">
                <a:cs typeface="Arial" pitchFamily="34" charset="0"/>
              </a:rPr>
              <a:t>Obj</a:t>
            </a:r>
            <a:r>
              <a:rPr lang="en-US" sz="1000" b="1" dirty="0" smtClean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</a:t>
            </a:r>
            <a:r>
              <a:rPr lang="en-US" sz="1000" dirty="0" smtClean="0">
                <a:cs typeface="Arial" pitchFamily="34" charset="0"/>
              </a:rPr>
              <a:t> </a:t>
            </a:r>
            <a:r>
              <a:rPr lang="en-US" sz="1000" dirty="0">
                <a:cs typeface="Arial" pitchFamily="34" charset="0"/>
              </a:rPr>
              <a:t>Frio</a:t>
            </a:r>
            <a:r>
              <a:rPr lang="en-US" sz="1000" dirty="0" smtClean="0">
                <a:cs typeface="Arial" pitchFamily="34" charset="0"/>
              </a:rPr>
              <a:t>/ 9954-9964</a:t>
            </a:r>
            <a:endParaRPr lang="en-US" sz="1000" dirty="0">
              <a:cs typeface="Arial" pitchFamily="34" charset="0"/>
            </a:endParaRPr>
          </a:p>
          <a:p>
            <a:r>
              <a:rPr lang="en-US" sz="400" dirty="0" smtClean="0">
                <a:cs typeface="Arial" pitchFamily="34" charset="0"/>
              </a:rPr>
              <a:t>17039202890000</a:t>
            </a:r>
            <a:endParaRPr lang="en-US" sz="400" dirty="0">
              <a:cs typeface="Arial" pitchFamily="34" charset="0"/>
            </a:endParaRPr>
          </a:p>
        </p:txBody>
      </p:sp>
      <p:sp>
        <p:nvSpPr>
          <p:cNvPr id="38" name="TextBox 19"/>
          <p:cNvSpPr txBox="1">
            <a:spLocks noChangeArrowheads="1"/>
          </p:cNvSpPr>
          <p:nvPr/>
        </p:nvSpPr>
        <p:spPr bwMode="auto">
          <a:xfrm>
            <a:off x="690610" y="5522193"/>
            <a:ext cx="1838628" cy="846386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cs typeface="Arial" pitchFamily="34" charset="0"/>
              </a:rPr>
              <a:t>Shoreline SE – </a:t>
            </a:r>
            <a:r>
              <a:rPr lang="en-US" sz="1000" b="1" dirty="0" err="1" smtClean="0">
                <a:cs typeface="Arial" pitchFamily="34" charset="0"/>
              </a:rPr>
              <a:t>Douget</a:t>
            </a:r>
            <a:r>
              <a:rPr lang="en-US" sz="1000" b="1" dirty="0" smtClean="0">
                <a:cs typeface="Arial" pitchFamily="34" charset="0"/>
              </a:rPr>
              <a:t> </a:t>
            </a:r>
            <a:r>
              <a:rPr lang="en-US" sz="1000" b="1" dirty="0" err="1" smtClean="0">
                <a:cs typeface="Arial" pitchFamily="34" charset="0"/>
              </a:rPr>
              <a:t>etal</a:t>
            </a:r>
            <a:r>
              <a:rPr lang="en-US" sz="1000" b="1" dirty="0" smtClean="0">
                <a:cs typeface="Arial" pitchFamily="34" charset="0"/>
              </a:rPr>
              <a:t> 2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Report'd: </a:t>
            </a:r>
            <a:r>
              <a:rPr lang="en-US" sz="1000" dirty="0" smtClean="0">
                <a:cs typeface="Arial" pitchFamily="34" charset="0"/>
              </a:rPr>
              <a:t>5/7/12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IP: </a:t>
            </a:r>
            <a:r>
              <a:rPr lang="en-US" sz="1000" dirty="0" smtClean="0">
                <a:cs typeface="Arial" pitchFamily="34" charset="0"/>
              </a:rPr>
              <a:t>378 BOPD + 1672 MCFD</a:t>
            </a:r>
          </a:p>
          <a:p>
            <a:r>
              <a:rPr lang="en-US" sz="1000" b="1" dirty="0" smtClean="0">
                <a:cs typeface="Arial" pitchFamily="34" charset="0"/>
              </a:rPr>
              <a:t>TD:  </a:t>
            </a:r>
            <a:r>
              <a:rPr lang="en-US" sz="1000" dirty="0" smtClean="0">
                <a:cs typeface="Arial" pitchFamily="34" charset="0"/>
              </a:rPr>
              <a:t>8850</a:t>
            </a:r>
          </a:p>
          <a:p>
            <a:r>
              <a:rPr lang="en-US" sz="1000" b="1" dirty="0" err="1">
                <a:cs typeface="Arial" pitchFamily="34" charset="0"/>
              </a:rPr>
              <a:t>Obj</a:t>
            </a:r>
            <a:r>
              <a:rPr lang="en-US" sz="1000" b="1" dirty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smtClean="0">
                <a:cs typeface="Arial" pitchFamily="34" charset="0"/>
              </a:rPr>
              <a:t>Frio/ 8388-8402</a:t>
            </a:r>
          </a:p>
          <a:p>
            <a:r>
              <a:rPr lang="en-US" sz="400" dirty="0" smtClean="0">
                <a:cs typeface="Arial" pitchFamily="34" charset="0"/>
              </a:rPr>
              <a:t>17053214610000</a:t>
            </a:r>
            <a:endParaRPr lang="en-US" sz="400" dirty="0"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9031" y="9372492"/>
            <a:ext cx="679672" cy="22698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lIns="57150" tIns="28575" rIns="57150" bIns="28575" rtlCol="0">
            <a:spAutoFit/>
          </a:bodyPr>
          <a:lstStyle/>
          <a:p>
            <a:r>
              <a:rPr lang="en-US" sz="1100" dirty="0" smtClean="0"/>
              <a:t>29-7S-6W</a:t>
            </a:r>
            <a:endParaRPr lang="en-US" sz="1100" dirty="0"/>
          </a:p>
        </p:txBody>
      </p:sp>
      <p:sp>
        <p:nvSpPr>
          <p:cNvPr id="42" name="TextBox 19"/>
          <p:cNvSpPr txBox="1">
            <a:spLocks noChangeArrowheads="1"/>
          </p:cNvSpPr>
          <p:nvPr/>
        </p:nvSpPr>
        <p:spPr bwMode="auto">
          <a:xfrm>
            <a:off x="10935416" y="5433496"/>
            <a:ext cx="1961750" cy="846386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cs typeface="Arial" pitchFamily="34" charset="0"/>
              </a:rPr>
              <a:t>TOCE Energy– </a:t>
            </a:r>
            <a:r>
              <a:rPr lang="en-US" sz="1000" b="1" dirty="0" err="1" smtClean="0">
                <a:cs typeface="Arial" pitchFamily="34" charset="0"/>
              </a:rPr>
              <a:t>Landreneau</a:t>
            </a:r>
            <a:r>
              <a:rPr lang="en-US" sz="1000" b="1" dirty="0" smtClean="0">
                <a:cs typeface="Arial" pitchFamily="34" charset="0"/>
              </a:rPr>
              <a:t> 2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Report'd: </a:t>
            </a:r>
            <a:r>
              <a:rPr lang="en-US" sz="1000" dirty="0" smtClean="0">
                <a:cs typeface="Arial" pitchFamily="34" charset="0"/>
              </a:rPr>
              <a:t>5/8/12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IP: </a:t>
            </a:r>
            <a:r>
              <a:rPr lang="en-US" sz="1000" dirty="0" smtClean="0">
                <a:cs typeface="Arial" pitchFamily="34" charset="0"/>
              </a:rPr>
              <a:t>0 BOPD + 1300 MCFD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TD: </a:t>
            </a:r>
            <a:r>
              <a:rPr lang="en-US" sz="1000" dirty="0" smtClean="0">
                <a:cs typeface="Arial" pitchFamily="34" charset="0"/>
              </a:rPr>
              <a:t> 7553</a:t>
            </a:r>
          </a:p>
          <a:p>
            <a:r>
              <a:rPr lang="en-US" sz="1000" b="1" dirty="0" err="1" smtClean="0">
                <a:cs typeface="Arial" pitchFamily="34" charset="0"/>
              </a:rPr>
              <a:t>Obj</a:t>
            </a:r>
            <a:r>
              <a:rPr lang="en-US" sz="1000" b="1" dirty="0" smtClean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</a:t>
            </a:r>
            <a:r>
              <a:rPr lang="en-US" sz="1000" dirty="0" smtClean="0">
                <a:cs typeface="Arial" pitchFamily="34" charset="0"/>
              </a:rPr>
              <a:t> Frio/ 7545-7550 </a:t>
            </a:r>
          </a:p>
          <a:p>
            <a:r>
              <a:rPr lang="en-US" sz="400" dirty="0" smtClean="0">
                <a:cs typeface="Arial" pitchFamily="34" charset="0"/>
              </a:rPr>
              <a:t>17039201600000</a:t>
            </a:r>
            <a:endParaRPr lang="en-US" sz="400" dirty="0">
              <a:cs typeface="Arial" pitchFamily="34" charset="0"/>
            </a:endParaRPr>
          </a:p>
        </p:txBody>
      </p:sp>
      <p:sp>
        <p:nvSpPr>
          <p:cNvPr id="44" name="5-Point Star 43"/>
          <p:cNvSpPr/>
          <p:nvPr/>
        </p:nvSpPr>
        <p:spPr bwMode="auto">
          <a:xfrm>
            <a:off x="11140742" y="774116"/>
            <a:ext cx="322387" cy="330842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47" name="5-Point Star 46"/>
          <p:cNvSpPr/>
          <p:nvPr/>
        </p:nvSpPr>
        <p:spPr bwMode="auto">
          <a:xfrm>
            <a:off x="13754257" y="4193571"/>
            <a:ext cx="322387" cy="330842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48" name="5-Point Star 47"/>
          <p:cNvSpPr/>
          <p:nvPr/>
        </p:nvSpPr>
        <p:spPr bwMode="auto">
          <a:xfrm>
            <a:off x="11746775" y="6406062"/>
            <a:ext cx="322387" cy="330842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49" name="5-Point Star 48"/>
          <p:cNvSpPr/>
          <p:nvPr/>
        </p:nvSpPr>
        <p:spPr bwMode="auto">
          <a:xfrm>
            <a:off x="4225575" y="6305616"/>
            <a:ext cx="322387" cy="330842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50" name="5-Point Star 49"/>
          <p:cNvSpPr/>
          <p:nvPr/>
        </p:nvSpPr>
        <p:spPr bwMode="auto">
          <a:xfrm>
            <a:off x="4037359" y="4642803"/>
            <a:ext cx="322387" cy="330842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51" name="5-Point Star 50"/>
          <p:cNvSpPr/>
          <p:nvPr/>
        </p:nvSpPr>
        <p:spPr bwMode="auto">
          <a:xfrm>
            <a:off x="2696581" y="7268605"/>
            <a:ext cx="322387" cy="330842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52" name="5-Point Star 51"/>
          <p:cNvSpPr/>
          <p:nvPr/>
        </p:nvSpPr>
        <p:spPr bwMode="auto">
          <a:xfrm>
            <a:off x="1465926" y="8425044"/>
            <a:ext cx="322387" cy="330842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53" name="5-Point Star 52"/>
          <p:cNvSpPr/>
          <p:nvPr/>
        </p:nvSpPr>
        <p:spPr bwMode="auto">
          <a:xfrm>
            <a:off x="1251220" y="9485985"/>
            <a:ext cx="322387" cy="330842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54" name="5-Point Star 53"/>
          <p:cNvSpPr/>
          <p:nvPr/>
        </p:nvSpPr>
        <p:spPr bwMode="auto">
          <a:xfrm>
            <a:off x="8443252" y="6563053"/>
            <a:ext cx="322387" cy="330842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55" name="5-Point Star 54"/>
          <p:cNvSpPr/>
          <p:nvPr/>
        </p:nvSpPr>
        <p:spPr bwMode="auto">
          <a:xfrm>
            <a:off x="9088026" y="3953046"/>
            <a:ext cx="322387" cy="330842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56" name="5-Point Star 55"/>
          <p:cNvSpPr/>
          <p:nvPr/>
        </p:nvSpPr>
        <p:spPr bwMode="auto">
          <a:xfrm>
            <a:off x="3478579" y="533185"/>
            <a:ext cx="322387" cy="330842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45" name="TextBox 21"/>
          <p:cNvSpPr txBox="1">
            <a:spLocks noChangeArrowheads="1"/>
          </p:cNvSpPr>
          <p:nvPr/>
        </p:nvSpPr>
        <p:spPr bwMode="auto">
          <a:xfrm>
            <a:off x="762608" y="1470951"/>
            <a:ext cx="1971989" cy="846386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solidFill>
                  <a:prstClr val="black"/>
                </a:solidFill>
                <a:cs typeface="Arial" pitchFamily="34" charset="0"/>
              </a:rPr>
              <a:t>Addison Oil – Crosby 5-1</a:t>
            </a:r>
            <a:endParaRPr lang="en-US" sz="1000" dirty="0">
              <a:solidFill>
                <a:prstClr val="black"/>
              </a:solidFill>
              <a:cs typeface="Arial" pitchFamily="34" charset="0"/>
            </a:endParaRPr>
          </a:p>
          <a:p>
            <a:r>
              <a:rPr lang="en-US" sz="1000" b="1" dirty="0" smtClean="0">
                <a:solidFill>
                  <a:prstClr val="black"/>
                </a:solidFill>
                <a:cs typeface="Arial" pitchFamily="34" charset="0"/>
              </a:rPr>
              <a:t>Report'd: </a:t>
            </a:r>
            <a:r>
              <a:rPr lang="en-US" sz="1000" dirty="0" smtClean="0">
                <a:solidFill>
                  <a:prstClr val="black"/>
                </a:solidFill>
                <a:cs typeface="Arial" pitchFamily="34" charset="0"/>
              </a:rPr>
              <a:t> 4/5/12</a:t>
            </a:r>
            <a:endParaRPr lang="en-US" sz="1000" dirty="0">
              <a:solidFill>
                <a:prstClr val="black"/>
              </a:solidFill>
              <a:cs typeface="Arial" pitchFamily="34" charset="0"/>
            </a:endParaRPr>
          </a:p>
          <a:p>
            <a:r>
              <a:rPr lang="en-US" sz="1000" b="1" dirty="0" smtClean="0">
                <a:solidFill>
                  <a:prstClr val="black"/>
                </a:solidFill>
                <a:cs typeface="Arial" pitchFamily="34" charset="0"/>
              </a:rPr>
              <a:t>IP: </a:t>
            </a:r>
            <a:r>
              <a:rPr lang="en-US" sz="1000" dirty="0" smtClean="0">
                <a:solidFill>
                  <a:prstClr val="black"/>
                </a:solidFill>
                <a:cs typeface="Arial" pitchFamily="34" charset="0"/>
              </a:rPr>
              <a:t>46</a:t>
            </a:r>
            <a:r>
              <a:rPr lang="en-US" sz="1000" dirty="0" smtClean="0">
                <a:cs typeface="Arial" pitchFamily="34" charset="0"/>
              </a:rPr>
              <a:t> BOPD + 233 MCFD 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smtClean="0">
                <a:solidFill>
                  <a:prstClr val="black"/>
                </a:solidFill>
                <a:cs typeface="Arial" pitchFamily="34" charset="0"/>
              </a:rPr>
              <a:t>TD:</a:t>
            </a:r>
            <a:r>
              <a:rPr lang="en-US" sz="1000" dirty="0" smtClean="0">
                <a:solidFill>
                  <a:prstClr val="black"/>
                </a:solidFill>
                <a:cs typeface="Arial" pitchFamily="34" charset="0"/>
              </a:rPr>
              <a:t> 19718</a:t>
            </a:r>
            <a:endParaRPr lang="en-US" sz="1000" dirty="0">
              <a:solidFill>
                <a:prstClr val="black"/>
              </a:solidFill>
              <a:cs typeface="Arial" pitchFamily="34" charset="0"/>
            </a:endParaRPr>
          </a:p>
          <a:p>
            <a:r>
              <a:rPr lang="en-US" sz="1000" b="1" dirty="0" err="1">
                <a:cs typeface="Arial" pitchFamily="34" charset="0"/>
              </a:rPr>
              <a:t>Obj</a:t>
            </a:r>
            <a:r>
              <a:rPr lang="en-US" sz="1000" b="1" dirty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err="1" smtClean="0">
                <a:cs typeface="Arial" pitchFamily="34" charset="0"/>
              </a:rPr>
              <a:t>Aus</a:t>
            </a:r>
            <a:r>
              <a:rPr lang="en-US" sz="1000" dirty="0" smtClean="0">
                <a:cs typeface="Arial" pitchFamily="34" charset="0"/>
              </a:rPr>
              <a:t> </a:t>
            </a:r>
            <a:r>
              <a:rPr lang="en-US" sz="1000" dirty="0" err="1" smtClean="0">
                <a:cs typeface="Arial" pitchFamily="34" charset="0"/>
              </a:rPr>
              <a:t>Chlk</a:t>
            </a:r>
            <a:r>
              <a:rPr lang="en-US" sz="1000" dirty="0" smtClean="0">
                <a:cs typeface="Arial" pitchFamily="34" charset="0"/>
              </a:rPr>
              <a:t>/</a:t>
            </a:r>
            <a:r>
              <a:rPr lang="en-US" sz="1000" dirty="0" smtClean="0">
                <a:solidFill>
                  <a:prstClr val="black"/>
                </a:solidFill>
                <a:cs typeface="Arial" pitchFamily="34" charset="0"/>
              </a:rPr>
              <a:t>15000-15787</a:t>
            </a:r>
            <a:endParaRPr lang="en-US" sz="1000" dirty="0" smtClean="0">
              <a:cs typeface="Arial" pitchFamily="34" charset="0"/>
            </a:endParaRPr>
          </a:p>
          <a:p>
            <a:r>
              <a:rPr lang="en-US" sz="400" dirty="0">
                <a:cs typeface="Arial" pitchFamily="34" charset="0"/>
              </a:rPr>
              <a:t>17115201680000</a:t>
            </a:r>
            <a:endParaRPr lang="en-US" sz="4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6" name="5-Point Star 45"/>
          <p:cNvSpPr/>
          <p:nvPr/>
        </p:nvSpPr>
        <p:spPr bwMode="auto">
          <a:xfrm>
            <a:off x="1201139" y="999220"/>
            <a:ext cx="322387" cy="330842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43" name="TextBox 21"/>
          <p:cNvSpPr txBox="1">
            <a:spLocks noChangeArrowheads="1"/>
          </p:cNvSpPr>
          <p:nvPr/>
        </p:nvSpPr>
        <p:spPr bwMode="auto">
          <a:xfrm>
            <a:off x="8716551" y="7271135"/>
            <a:ext cx="1953598" cy="846386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solidFill>
                  <a:prstClr val="black"/>
                </a:solidFill>
                <a:cs typeface="Arial" pitchFamily="34" charset="0"/>
              </a:rPr>
              <a:t>Five JAB </a:t>
            </a:r>
            <a:r>
              <a:rPr lang="en-US" sz="1000" b="1" dirty="0" err="1" smtClean="0">
                <a:solidFill>
                  <a:prstClr val="black"/>
                </a:solidFill>
                <a:cs typeface="Arial" pitchFamily="34" charset="0"/>
              </a:rPr>
              <a:t>Inc</a:t>
            </a:r>
            <a:r>
              <a:rPr lang="en-US" sz="1000" b="1" dirty="0" smtClean="0">
                <a:solidFill>
                  <a:prstClr val="black"/>
                </a:solidFill>
                <a:cs typeface="Arial" pitchFamily="34" charset="0"/>
              </a:rPr>
              <a:t> –  </a:t>
            </a:r>
            <a:r>
              <a:rPr lang="en-US" sz="1000" b="1" dirty="0" err="1" smtClean="0">
                <a:solidFill>
                  <a:prstClr val="black"/>
                </a:solidFill>
                <a:cs typeface="Arial" pitchFamily="34" charset="0"/>
              </a:rPr>
              <a:t>Lafleur</a:t>
            </a:r>
            <a:r>
              <a:rPr lang="en-US" sz="1000" b="1" dirty="0" smtClean="0">
                <a:solidFill>
                  <a:prstClr val="black"/>
                </a:solidFill>
                <a:cs typeface="Arial" pitchFamily="34" charset="0"/>
              </a:rPr>
              <a:t> B1</a:t>
            </a:r>
            <a:endParaRPr lang="en-US" sz="1000" dirty="0">
              <a:solidFill>
                <a:prstClr val="black"/>
              </a:solidFill>
              <a:cs typeface="Arial" pitchFamily="34" charset="0"/>
            </a:endParaRPr>
          </a:p>
          <a:p>
            <a:r>
              <a:rPr lang="en-US" sz="1000" b="1" dirty="0" smtClean="0">
                <a:solidFill>
                  <a:prstClr val="black"/>
                </a:solidFill>
                <a:cs typeface="Arial" pitchFamily="34" charset="0"/>
              </a:rPr>
              <a:t>Report'd: </a:t>
            </a:r>
            <a:r>
              <a:rPr lang="en-US" sz="1000" dirty="0" smtClean="0">
                <a:solidFill>
                  <a:prstClr val="black"/>
                </a:solidFill>
                <a:cs typeface="Arial" pitchFamily="34" charset="0"/>
              </a:rPr>
              <a:t> 6/4//12</a:t>
            </a:r>
            <a:endParaRPr lang="en-US" sz="1000" dirty="0">
              <a:solidFill>
                <a:prstClr val="black"/>
              </a:solidFill>
              <a:cs typeface="Arial" pitchFamily="34" charset="0"/>
            </a:endParaRPr>
          </a:p>
          <a:p>
            <a:r>
              <a:rPr lang="en-US" sz="1000" b="1" dirty="0" smtClean="0">
                <a:solidFill>
                  <a:prstClr val="black"/>
                </a:solidFill>
                <a:cs typeface="Arial" pitchFamily="34" charset="0"/>
              </a:rPr>
              <a:t>IP: </a:t>
            </a:r>
            <a:r>
              <a:rPr lang="en-US" sz="1000" dirty="0" smtClean="0">
                <a:solidFill>
                  <a:prstClr val="black"/>
                </a:solidFill>
                <a:cs typeface="Arial" pitchFamily="34" charset="0"/>
              </a:rPr>
              <a:t>Unsuccessful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smtClean="0">
                <a:solidFill>
                  <a:prstClr val="black"/>
                </a:solidFill>
                <a:cs typeface="Arial" pitchFamily="34" charset="0"/>
              </a:rPr>
              <a:t>TD:</a:t>
            </a:r>
            <a:r>
              <a:rPr lang="en-US" sz="1000" dirty="0" smtClean="0">
                <a:solidFill>
                  <a:prstClr val="black"/>
                </a:solidFill>
                <a:cs typeface="Arial" pitchFamily="34" charset="0"/>
              </a:rPr>
              <a:t>   8649</a:t>
            </a:r>
            <a:endParaRPr lang="en-US" sz="1000" dirty="0">
              <a:solidFill>
                <a:prstClr val="black"/>
              </a:solidFill>
              <a:cs typeface="Arial" pitchFamily="34" charset="0"/>
            </a:endParaRPr>
          </a:p>
          <a:p>
            <a:r>
              <a:rPr lang="en-US" sz="1000" b="1" dirty="0" err="1">
                <a:cs typeface="Arial" pitchFamily="34" charset="0"/>
              </a:rPr>
              <a:t>Obj</a:t>
            </a:r>
            <a:r>
              <a:rPr lang="en-US" sz="1000" b="1" dirty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smtClean="0">
                <a:cs typeface="Arial" pitchFamily="34" charset="0"/>
              </a:rPr>
              <a:t>Frio/ </a:t>
            </a:r>
            <a:r>
              <a:rPr lang="en-US" sz="1000" dirty="0" smtClean="0">
                <a:solidFill>
                  <a:prstClr val="black"/>
                </a:solidFill>
                <a:cs typeface="Arial" pitchFamily="34" charset="0"/>
              </a:rPr>
              <a:t>8074.5-8075.5</a:t>
            </a:r>
            <a:endParaRPr lang="en-US" sz="1000" dirty="0" smtClean="0">
              <a:cs typeface="Arial" pitchFamily="34" charset="0"/>
            </a:endParaRPr>
          </a:p>
          <a:p>
            <a:r>
              <a:rPr lang="en-US" sz="400" dirty="0">
                <a:cs typeface="Arial" pitchFamily="34" charset="0"/>
              </a:rPr>
              <a:t>17039202020000</a:t>
            </a:r>
          </a:p>
        </p:txBody>
      </p:sp>
      <p:sp>
        <p:nvSpPr>
          <p:cNvPr id="57" name="5-Point Star 56"/>
          <p:cNvSpPr/>
          <p:nvPr/>
        </p:nvSpPr>
        <p:spPr bwMode="auto">
          <a:xfrm>
            <a:off x="8396785" y="6874281"/>
            <a:ext cx="322387" cy="330842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58" name="TextBox 17"/>
          <p:cNvSpPr txBox="1">
            <a:spLocks noChangeArrowheads="1"/>
          </p:cNvSpPr>
          <p:nvPr/>
        </p:nvSpPr>
        <p:spPr bwMode="auto">
          <a:xfrm>
            <a:off x="5563002" y="3512235"/>
            <a:ext cx="1529726" cy="846386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cs typeface="Arial" pitchFamily="34" charset="0"/>
              </a:rPr>
              <a:t>Indian </a:t>
            </a:r>
            <a:r>
              <a:rPr lang="en-US" sz="1000" b="1" dirty="0">
                <a:cs typeface="Arial" pitchFamily="34" charset="0"/>
              </a:rPr>
              <a:t>– </a:t>
            </a:r>
            <a:r>
              <a:rPr lang="en-US" sz="1000" b="1" dirty="0" smtClean="0">
                <a:cs typeface="Arial" pitchFamily="34" charset="0"/>
              </a:rPr>
              <a:t>Joseph Haas 2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Report'd:</a:t>
            </a:r>
            <a:r>
              <a:rPr lang="en-US" sz="1000" dirty="0" smtClean="0">
                <a:cs typeface="Arial" pitchFamily="34" charset="0"/>
              </a:rPr>
              <a:t> 7/2/12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IP: </a:t>
            </a:r>
            <a:r>
              <a:rPr lang="en-US" sz="1000" dirty="0" smtClean="0">
                <a:cs typeface="Arial" pitchFamily="34" charset="0"/>
              </a:rPr>
              <a:t>20 BOPD, 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TD: </a:t>
            </a:r>
            <a:r>
              <a:rPr lang="en-US" sz="1000" dirty="0" smtClean="0">
                <a:cs typeface="Arial" pitchFamily="34" charset="0"/>
              </a:rPr>
              <a:t>6750</a:t>
            </a:r>
          </a:p>
          <a:p>
            <a:r>
              <a:rPr lang="en-US" sz="1000" b="1" dirty="0" err="1">
                <a:cs typeface="Arial" pitchFamily="34" charset="0"/>
              </a:rPr>
              <a:t>Obj</a:t>
            </a:r>
            <a:r>
              <a:rPr lang="en-US" sz="1000" b="1" dirty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smtClean="0">
                <a:cs typeface="Arial" pitchFamily="34" charset="0"/>
              </a:rPr>
              <a:t> 6620-6622</a:t>
            </a:r>
            <a:endParaRPr lang="en-US" sz="1000" dirty="0">
              <a:cs typeface="Arial" pitchFamily="34" charset="0"/>
            </a:endParaRPr>
          </a:p>
          <a:p>
            <a:r>
              <a:rPr lang="en-US" sz="400" dirty="0"/>
              <a:t>17039204740000</a:t>
            </a:r>
          </a:p>
        </p:txBody>
      </p:sp>
      <p:sp>
        <p:nvSpPr>
          <p:cNvPr id="59" name="5-Point Star 58"/>
          <p:cNvSpPr/>
          <p:nvPr/>
        </p:nvSpPr>
        <p:spPr bwMode="auto">
          <a:xfrm>
            <a:off x="6766231" y="4448725"/>
            <a:ext cx="322387" cy="330842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60" name="TextBox 17"/>
          <p:cNvSpPr txBox="1">
            <a:spLocks noChangeArrowheads="1"/>
          </p:cNvSpPr>
          <p:nvPr/>
        </p:nvSpPr>
        <p:spPr bwMode="auto">
          <a:xfrm>
            <a:off x="8488085" y="5079764"/>
            <a:ext cx="2281930" cy="846386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cs typeface="Arial" pitchFamily="34" charset="0"/>
              </a:rPr>
              <a:t>LA Land &amp; </a:t>
            </a:r>
            <a:r>
              <a:rPr lang="en-US" sz="1000" b="1" dirty="0" err="1" smtClean="0">
                <a:cs typeface="Arial" pitchFamily="34" charset="0"/>
              </a:rPr>
              <a:t>Expl</a:t>
            </a:r>
            <a:r>
              <a:rPr lang="en-US" sz="1000" b="1" dirty="0" smtClean="0">
                <a:cs typeface="Arial" pitchFamily="34" charset="0"/>
              </a:rPr>
              <a:t> </a:t>
            </a:r>
            <a:r>
              <a:rPr lang="en-US" sz="1000" b="1" dirty="0">
                <a:cs typeface="Arial" pitchFamily="34" charset="0"/>
              </a:rPr>
              <a:t>– </a:t>
            </a:r>
            <a:r>
              <a:rPr lang="en-US" sz="1000" b="1" dirty="0" smtClean="0">
                <a:cs typeface="Arial" pitchFamily="34" charset="0"/>
              </a:rPr>
              <a:t>Stokes 1 </a:t>
            </a:r>
            <a:r>
              <a:rPr lang="en-US" sz="1000" b="1" dirty="0" err="1" smtClean="0">
                <a:cs typeface="Arial" pitchFamily="34" charset="0"/>
              </a:rPr>
              <a:t>Recomp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Report'd:</a:t>
            </a:r>
            <a:r>
              <a:rPr lang="en-US" sz="1000" dirty="0" smtClean="0">
                <a:cs typeface="Arial" pitchFamily="34" charset="0"/>
              </a:rPr>
              <a:t> 7/25/12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IP: </a:t>
            </a:r>
            <a:r>
              <a:rPr lang="en-US" sz="1000" dirty="0">
                <a:cs typeface="Arial" pitchFamily="34" charset="0"/>
              </a:rPr>
              <a:t>14 </a:t>
            </a:r>
            <a:r>
              <a:rPr lang="en-US" sz="1000" dirty="0" smtClean="0">
                <a:cs typeface="Arial" pitchFamily="34" charset="0"/>
              </a:rPr>
              <a:t>BCPD, 61 MCFD</a:t>
            </a:r>
          </a:p>
          <a:p>
            <a:r>
              <a:rPr lang="en-US" sz="1000" b="1" dirty="0" smtClean="0">
                <a:cs typeface="Arial" pitchFamily="34" charset="0"/>
              </a:rPr>
              <a:t>TD: </a:t>
            </a:r>
            <a:r>
              <a:rPr lang="en-US" sz="1000" dirty="0" smtClean="0">
                <a:cs typeface="Arial" pitchFamily="34" charset="0"/>
              </a:rPr>
              <a:t>13830</a:t>
            </a:r>
          </a:p>
          <a:p>
            <a:r>
              <a:rPr lang="en-US" sz="1000" b="1" dirty="0" err="1">
                <a:cs typeface="Arial" pitchFamily="34" charset="0"/>
              </a:rPr>
              <a:t>Obj</a:t>
            </a:r>
            <a:r>
              <a:rPr lang="en-US" sz="1000" b="1" dirty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smtClean="0">
                <a:cs typeface="Arial" pitchFamily="34" charset="0"/>
              </a:rPr>
              <a:t> 10598-11340</a:t>
            </a:r>
          </a:p>
          <a:p>
            <a:r>
              <a:rPr lang="en-US" sz="400" dirty="0" smtClean="0"/>
              <a:t>17039200770000</a:t>
            </a:r>
            <a:endParaRPr lang="en-US" sz="400" dirty="0"/>
          </a:p>
        </p:txBody>
      </p:sp>
      <p:sp>
        <p:nvSpPr>
          <p:cNvPr id="61" name="5-Point Star 60"/>
          <p:cNvSpPr/>
          <p:nvPr/>
        </p:nvSpPr>
        <p:spPr bwMode="auto">
          <a:xfrm>
            <a:off x="9767916" y="4720265"/>
            <a:ext cx="322387" cy="330842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cxnSp>
        <p:nvCxnSpPr>
          <p:cNvPr id="62" name="Straight Arrow Connector 61"/>
          <p:cNvCxnSpPr>
            <a:stCxn id="38" idx="2"/>
            <a:endCxn id="53" idx="0"/>
          </p:cNvCxnSpPr>
          <p:nvPr/>
        </p:nvCxnSpPr>
        <p:spPr>
          <a:xfrm flipH="1">
            <a:off x="1412414" y="6368579"/>
            <a:ext cx="197510" cy="311740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7" idx="2"/>
            <a:endCxn id="52" idx="4"/>
          </p:cNvCxnSpPr>
          <p:nvPr/>
        </p:nvCxnSpPr>
        <p:spPr>
          <a:xfrm>
            <a:off x="1696098" y="7740281"/>
            <a:ext cx="92215" cy="81113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19"/>
          <p:cNvSpPr txBox="1">
            <a:spLocks noChangeArrowheads="1"/>
          </p:cNvSpPr>
          <p:nvPr/>
        </p:nvSpPr>
        <p:spPr bwMode="auto">
          <a:xfrm>
            <a:off x="2033020" y="8511643"/>
            <a:ext cx="1838628" cy="846386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cs typeface="Arial" pitchFamily="34" charset="0"/>
              </a:rPr>
              <a:t>Shoreline SE – King Min 1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Report'd: </a:t>
            </a:r>
            <a:r>
              <a:rPr lang="en-US" sz="1000" dirty="0" smtClean="0">
                <a:cs typeface="Arial" pitchFamily="34" charset="0"/>
              </a:rPr>
              <a:t>7/31/12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IP: </a:t>
            </a:r>
            <a:r>
              <a:rPr lang="en-US" sz="1000" dirty="0" smtClean="0">
                <a:cs typeface="Arial" pitchFamily="34" charset="0"/>
              </a:rPr>
              <a:t>4120 MCFD, 302 BCPD</a:t>
            </a:r>
          </a:p>
          <a:p>
            <a:r>
              <a:rPr lang="en-US" sz="1000" b="1" dirty="0" smtClean="0">
                <a:cs typeface="Arial" pitchFamily="34" charset="0"/>
              </a:rPr>
              <a:t>TD:  </a:t>
            </a:r>
            <a:r>
              <a:rPr lang="en-US" sz="1000" dirty="0" smtClean="0">
                <a:cs typeface="Arial" pitchFamily="34" charset="0"/>
              </a:rPr>
              <a:t>9100</a:t>
            </a:r>
          </a:p>
          <a:p>
            <a:r>
              <a:rPr lang="en-US" sz="1000" b="1" dirty="0" err="1">
                <a:cs typeface="Arial" pitchFamily="34" charset="0"/>
              </a:rPr>
              <a:t>Obj</a:t>
            </a:r>
            <a:r>
              <a:rPr lang="en-US" sz="1000" b="1" dirty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smtClean="0">
                <a:cs typeface="Arial" pitchFamily="34" charset="0"/>
              </a:rPr>
              <a:t>HBY/ 8885-8889</a:t>
            </a:r>
          </a:p>
          <a:p>
            <a:r>
              <a:rPr lang="en-US" sz="400" dirty="0"/>
              <a:t>17053214600000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654563" y="9627744"/>
            <a:ext cx="679673" cy="22698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lIns="57150" tIns="28575" rIns="57150" bIns="28575" rtlCol="0">
            <a:spAutoFit/>
          </a:bodyPr>
          <a:lstStyle/>
          <a:p>
            <a:r>
              <a:rPr lang="en-US" sz="1100" dirty="0" smtClean="0"/>
              <a:t>36-7S-6W</a:t>
            </a:r>
            <a:endParaRPr lang="en-US" sz="1100" dirty="0"/>
          </a:p>
        </p:txBody>
      </p:sp>
      <p:sp>
        <p:nvSpPr>
          <p:cNvPr id="66" name="5-Point Star 65"/>
          <p:cNvSpPr/>
          <p:nvPr/>
        </p:nvSpPr>
        <p:spPr bwMode="auto">
          <a:xfrm>
            <a:off x="2332176" y="9549971"/>
            <a:ext cx="322387" cy="330842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cxnSp>
        <p:nvCxnSpPr>
          <p:cNvPr id="67" name="Straight Arrow Connector 66"/>
          <p:cNvCxnSpPr>
            <a:stCxn id="64" idx="2"/>
            <a:endCxn id="66" idx="0"/>
          </p:cNvCxnSpPr>
          <p:nvPr/>
        </p:nvCxnSpPr>
        <p:spPr>
          <a:xfrm flipH="1">
            <a:off x="2493370" y="9358029"/>
            <a:ext cx="458964" cy="19194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3" idx="4"/>
          </p:cNvCxnSpPr>
          <p:nvPr/>
        </p:nvCxnSpPr>
        <p:spPr>
          <a:xfrm>
            <a:off x="1573607" y="9612355"/>
            <a:ext cx="8374" cy="2684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6" idx="1"/>
          </p:cNvCxnSpPr>
          <p:nvPr/>
        </p:nvCxnSpPr>
        <p:spPr>
          <a:xfrm>
            <a:off x="2332176" y="9676341"/>
            <a:ext cx="0" cy="32664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19"/>
          <p:cNvSpPr txBox="1">
            <a:spLocks noChangeArrowheads="1"/>
          </p:cNvSpPr>
          <p:nvPr/>
        </p:nvSpPr>
        <p:spPr bwMode="auto">
          <a:xfrm>
            <a:off x="4685926" y="4850257"/>
            <a:ext cx="2198216" cy="846386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err="1" smtClean="0">
                <a:cs typeface="Arial" pitchFamily="34" charset="0"/>
              </a:rPr>
              <a:t>Midstates</a:t>
            </a:r>
            <a:r>
              <a:rPr lang="en-US" sz="1000" b="1" dirty="0" smtClean="0">
                <a:cs typeface="Arial" pitchFamily="34" charset="0"/>
              </a:rPr>
              <a:t>- Moreau 17-1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Report'd: </a:t>
            </a:r>
            <a:r>
              <a:rPr lang="en-US" sz="1000" dirty="0" smtClean="0">
                <a:cs typeface="Arial" pitchFamily="34" charset="0"/>
              </a:rPr>
              <a:t>8/23/2012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IP: </a:t>
            </a:r>
            <a:r>
              <a:rPr lang="en-US" sz="1000" dirty="0" smtClean="0">
                <a:cs typeface="Arial" pitchFamily="34" charset="0"/>
              </a:rPr>
              <a:t>500 BOPD, 1034 MCFD</a:t>
            </a:r>
          </a:p>
          <a:p>
            <a:r>
              <a:rPr lang="en-US" sz="1000" b="1" dirty="0" smtClean="0">
                <a:cs typeface="Arial" pitchFamily="34" charset="0"/>
              </a:rPr>
              <a:t>TD: </a:t>
            </a:r>
            <a:r>
              <a:rPr lang="en-US" sz="1000" dirty="0" smtClean="0">
                <a:cs typeface="Arial" pitchFamily="34" charset="0"/>
              </a:rPr>
              <a:t>15575</a:t>
            </a:r>
          </a:p>
          <a:p>
            <a:r>
              <a:rPr lang="en-US" sz="1000" b="1" dirty="0" err="1">
                <a:cs typeface="Arial" pitchFamily="34" charset="0"/>
              </a:rPr>
              <a:t>Obj</a:t>
            </a:r>
            <a:r>
              <a:rPr lang="en-US" sz="1000" b="1" dirty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err="1" smtClean="0">
                <a:cs typeface="Arial" pitchFamily="34" charset="0"/>
              </a:rPr>
              <a:t>Upr</a:t>
            </a:r>
            <a:r>
              <a:rPr lang="en-US" sz="1000" dirty="0" smtClean="0">
                <a:cs typeface="Arial" pitchFamily="34" charset="0"/>
              </a:rPr>
              <a:t> Mid </a:t>
            </a:r>
            <a:r>
              <a:rPr lang="en-US" sz="1000" dirty="0" err="1" smtClean="0">
                <a:cs typeface="Arial" pitchFamily="34" charset="0"/>
              </a:rPr>
              <a:t>Wx</a:t>
            </a:r>
            <a:r>
              <a:rPr lang="en-US" sz="1000" dirty="0" smtClean="0">
                <a:cs typeface="Arial" pitchFamily="34" charset="0"/>
              </a:rPr>
              <a:t>/ 14498-15350</a:t>
            </a:r>
          </a:p>
          <a:p>
            <a:r>
              <a:rPr lang="en-US" sz="400" dirty="0"/>
              <a:t>17003205730000</a:t>
            </a:r>
            <a:endParaRPr lang="en-US" sz="400" dirty="0">
              <a:latin typeface="Calibri" pitchFamily="34" charset="0"/>
            </a:endParaRPr>
          </a:p>
        </p:txBody>
      </p:sp>
      <p:sp>
        <p:nvSpPr>
          <p:cNvPr id="71" name="5-Point Star 70"/>
          <p:cNvSpPr/>
          <p:nvPr/>
        </p:nvSpPr>
        <p:spPr bwMode="auto">
          <a:xfrm>
            <a:off x="4685926" y="6292542"/>
            <a:ext cx="322387" cy="330842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cxnSp>
        <p:nvCxnSpPr>
          <p:cNvPr id="72" name="Straight Arrow Connector 71"/>
          <p:cNvCxnSpPr>
            <a:stCxn id="70" idx="2"/>
            <a:endCxn id="71" idx="4"/>
          </p:cNvCxnSpPr>
          <p:nvPr/>
        </p:nvCxnSpPr>
        <p:spPr>
          <a:xfrm flipH="1">
            <a:off x="5008313" y="5696643"/>
            <a:ext cx="776721" cy="72226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19"/>
          <p:cNvSpPr txBox="1">
            <a:spLocks noChangeArrowheads="1"/>
          </p:cNvSpPr>
          <p:nvPr/>
        </p:nvSpPr>
        <p:spPr bwMode="auto">
          <a:xfrm>
            <a:off x="6671284" y="8601126"/>
            <a:ext cx="2198216" cy="846386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cs typeface="Arial" pitchFamily="34" charset="0"/>
              </a:rPr>
              <a:t>Will-Drill Op- </a:t>
            </a:r>
            <a:r>
              <a:rPr lang="en-US" sz="1000" b="1" dirty="0" err="1" smtClean="0">
                <a:cs typeface="Arial" pitchFamily="34" charset="0"/>
              </a:rPr>
              <a:t>Vit</a:t>
            </a:r>
            <a:r>
              <a:rPr lang="en-US" sz="1000" b="1" dirty="0" smtClean="0">
                <a:cs typeface="Arial" pitchFamily="34" charset="0"/>
              </a:rPr>
              <a:t> </a:t>
            </a:r>
            <a:r>
              <a:rPr lang="en-US" sz="1000" b="1" dirty="0" err="1" smtClean="0">
                <a:cs typeface="Arial" pitchFamily="34" charset="0"/>
              </a:rPr>
              <a:t>etal</a:t>
            </a:r>
            <a:r>
              <a:rPr lang="en-US" sz="1000" b="1" dirty="0" smtClean="0">
                <a:cs typeface="Arial" pitchFamily="34" charset="0"/>
              </a:rPr>
              <a:t> 23-1</a:t>
            </a:r>
          </a:p>
          <a:p>
            <a:r>
              <a:rPr lang="en-US" sz="1000" b="1" dirty="0" smtClean="0">
                <a:cs typeface="Arial" pitchFamily="34" charset="0"/>
              </a:rPr>
              <a:t>Report'd: </a:t>
            </a:r>
            <a:r>
              <a:rPr lang="en-US" sz="1000" dirty="0" smtClean="0">
                <a:cs typeface="Arial" pitchFamily="34" charset="0"/>
              </a:rPr>
              <a:t>9/18/2012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IP: </a:t>
            </a:r>
            <a:r>
              <a:rPr lang="en-US" sz="1000" dirty="0">
                <a:cs typeface="Arial" pitchFamily="34" charset="0"/>
              </a:rPr>
              <a:t>2</a:t>
            </a:r>
            <a:r>
              <a:rPr lang="en-US" sz="1000" dirty="0" smtClean="0">
                <a:cs typeface="Arial" pitchFamily="34" charset="0"/>
              </a:rPr>
              <a:t> BCPD, 1287 MCFD</a:t>
            </a:r>
          </a:p>
          <a:p>
            <a:r>
              <a:rPr lang="en-US" sz="1000" b="1" dirty="0" smtClean="0">
                <a:cs typeface="Arial" pitchFamily="34" charset="0"/>
              </a:rPr>
              <a:t>TD: </a:t>
            </a:r>
            <a:r>
              <a:rPr lang="en-US" sz="1000" dirty="0" smtClean="0">
                <a:cs typeface="Arial" pitchFamily="34" charset="0"/>
              </a:rPr>
              <a:t>8700</a:t>
            </a:r>
          </a:p>
          <a:p>
            <a:r>
              <a:rPr lang="en-US" sz="1000" b="1" dirty="0" err="1">
                <a:cs typeface="Arial" pitchFamily="34" charset="0"/>
              </a:rPr>
              <a:t>Obj</a:t>
            </a:r>
            <a:r>
              <a:rPr lang="en-US" sz="1000" b="1" dirty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smtClean="0">
                <a:cs typeface="Arial" pitchFamily="34" charset="0"/>
              </a:rPr>
              <a:t>Oligocene/ 6220-6223</a:t>
            </a:r>
          </a:p>
          <a:p>
            <a:r>
              <a:rPr lang="en-US" sz="400" dirty="0"/>
              <a:t>17003205440000</a:t>
            </a:r>
            <a:endParaRPr lang="en-US" sz="400" dirty="0">
              <a:latin typeface="Calibri" pitchFamily="34" charset="0"/>
            </a:endParaRPr>
          </a:p>
        </p:txBody>
      </p:sp>
      <p:sp>
        <p:nvSpPr>
          <p:cNvPr id="74" name="5-Point Star 73"/>
          <p:cNvSpPr/>
          <p:nvPr/>
        </p:nvSpPr>
        <p:spPr bwMode="auto">
          <a:xfrm>
            <a:off x="6510090" y="8216084"/>
            <a:ext cx="322387" cy="330842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cxnSp>
        <p:nvCxnSpPr>
          <p:cNvPr id="75" name="Straight Arrow Connector 74"/>
          <p:cNvCxnSpPr>
            <a:stCxn id="73" idx="0"/>
            <a:endCxn id="74" idx="4"/>
          </p:cNvCxnSpPr>
          <p:nvPr/>
        </p:nvCxnSpPr>
        <p:spPr>
          <a:xfrm flipH="1" flipV="1">
            <a:off x="6832477" y="8342454"/>
            <a:ext cx="937915" cy="25867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19"/>
          <p:cNvSpPr txBox="1">
            <a:spLocks noChangeArrowheads="1"/>
          </p:cNvSpPr>
          <p:nvPr/>
        </p:nvSpPr>
        <p:spPr bwMode="auto">
          <a:xfrm>
            <a:off x="5943600" y="6753061"/>
            <a:ext cx="1882065" cy="830997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err="1" smtClean="0">
                <a:cs typeface="Arial" pitchFamily="34" charset="0"/>
              </a:rPr>
              <a:t>Midstates</a:t>
            </a:r>
            <a:r>
              <a:rPr lang="en-US" sz="1000" b="1" dirty="0" smtClean="0">
                <a:cs typeface="Arial" pitchFamily="34" charset="0"/>
              </a:rPr>
              <a:t> – Eunice Canal 31-2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Report'd: </a:t>
            </a:r>
            <a:r>
              <a:rPr lang="en-US" sz="1000" dirty="0" smtClean="0">
                <a:cs typeface="Arial" pitchFamily="34" charset="0"/>
              </a:rPr>
              <a:t>9/4/2012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IP: </a:t>
            </a:r>
            <a:r>
              <a:rPr lang="en-US" sz="1000" dirty="0" smtClean="0">
                <a:cs typeface="Arial" pitchFamily="34" charset="0"/>
              </a:rPr>
              <a:t>35 BCPD, 356 MCFD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TD: </a:t>
            </a:r>
            <a:r>
              <a:rPr lang="en-US" sz="1000" dirty="0" smtClean="0">
                <a:cs typeface="Arial" pitchFamily="34" charset="0"/>
              </a:rPr>
              <a:t> 11458</a:t>
            </a:r>
          </a:p>
          <a:p>
            <a:r>
              <a:rPr lang="en-US" sz="1000" b="1" dirty="0" err="1" smtClean="0">
                <a:cs typeface="Arial" pitchFamily="34" charset="0"/>
              </a:rPr>
              <a:t>Obj</a:t>
            </a:r>
            <a:r>
              <a:rPr lang="en-US" sz="1000" b="1" dirty="0" smtClean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smtClean="0">
                <a:cs typeface="Arial" pitchFamily="34" charset="0"/>
              </a:rPr>
              <a:t>Sparta/ 10710-11214</a:t>
            </a:r>
          </a:p>
          <a:p>
            <a:r>
              <a:rPr lang="en-US" sz="400" dirty="0">
                <a:cs typeface="Arial" pitchFamily="34" charset="0"/>
              </a:rPr>
              <a:t>17039205270000</a:t>
            </a:r>
            <a:endParaRPr lang="en-US" sz="400" b="1" dirty="0">
              <a:cs typeface="Arial" pitchFamily="34" charset="0"/>
            </a:endParaRPr>
          </a:p>
        </p:txBody>
      </p:sp>
      <p:sp>
        <p:nvSpPr>
          <p:cNvPr id="77" name="5-Point Star 76"/>
          <p:cNvSpPr/>
          <p:nvPr/>
        </p:nvSpPr>
        <p:spPr bwMode="auto">
          <a:xfrm>
            <a:off x="8555358" y="8142679"/>
            <a:ext cx="322387" cy="330842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cxnSp>
        <p:nvCxnSpPr>
          <p:cNvPr id="78" name="Straight Arrow Connector 77"/>
          <p:cNvCxnSpPr>
            <a:stCxn id="76" idx="3"/>
            <a:endCxn id="57" idx="1"/>
          </p:cNvCxnSpPr>
          <p:nvPr/>
        </p:nvCxnSpPr>
        <p:spPr>
          <a:xfrm flipV="1">
            <a:off x="7825665" y="7000651"/>
            <a:ext cx="571120" cy="16790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17"/>
          <p:cNvSpPr txBox="1">
            <a:spLocks noChangeArrowheads="1"/>
          </p:cNvSpPr>
          <p:nvPr/>
        </p:nvSpPr>
        <p:spPr bwMode="auto">
          <a:xfrm>
            <a:off x="7139370" y="2574948"/>
            <a:ext cx="194865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err="1">
                <a:cs typeface="Arial" pitchFamily="34" charset="0"/>
              </a:rPr>
              <a:t>Ventex</a:t>
            </a:r>
            <a:r>
              <a:rPr lang="en-US" sz="1000" b="1" dirty="0">
                <a:cs typeface="Arial" pitchFamily="34" charset="0"/>
              </a:rPr>
              <a:t> – </a:t>
            </a:r>
            <a:r>
              <a:rPr lang="en-US" sz="1000" b="1" dirty="0" smtClean="0">
                <a:cs typeface="Arial" pitchFamily="34" charset="0"/>
              </a:rPr>
              <a:t>Roy O Martin 21-1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Report'd:</a:t>
            </a:r>
            <a:r>
              <a:rPr lang="en-US" sz="1000" dirty="0" smtClean="0">
                <a:cs typeface="Arial" pitchFamily="34" charset="0"/>
              </a:rPr>
              <a:t> 10/8/2012</a:t>
            </a:r>
            <a:endParaRPr lang="en-US" sz="1000" b="1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IP: </a:t>
            </a:r>
            <a:r>
              <a:rPr lang="en-US" sz="1000" dirty="0" smtClean="0">
                <a:cs typeface="Arial" pitchFamily="34" charset="0"/>
              </a:rPr>
              <a:t>661 MCFD</a:t>
            </a:r>
            <a:endParaRPr lang="en-US" sz="1000" dirty="0">
              <a:cs typeface="Arial" pitchFamily="34" charset="0"/>
            </a:endParaRPr>
          </a:p>
          <a:p>
            <a:r>
              <a:rPr lang="en-US" sz="1000" b="1" dirty="0" smtClean="0">
                <a:cs typeface="Arial" pitchFamily="34" charset="0"/>
              </a:rPr>
              <a:t>TD: </a:t>
            </a:r>
            <a:r>
              <a:rPr lang="en-US" sz="1000" dirty="0" smtClean="0">
                <a:cs typeface="Arial" pitchFamily="34" charset="0"/>
              </a:rPr>
              <a:t>3007</a:t>
            </a:r>
          </a:p>
          <a:p>
            <a:r>
              <a:rPr lang="en-US" sz="1000" b="1" dirty="0" err="1">
                <a:cs typeface="Arial" pitchFamily="34" charset="0"/>
              </a:rPr>
              <a:t>Obj</a:t>
            </a:r>
            <a:r>
              <a:rPr lang="en-US" sz="1000" b="1" dirty="0">
                <a:cs typeface="Arial" pitchFamily="34" charset="0"/>
              </a:rPr>
              <a:t>/ </a:t>
            </a:r>
            <a:r>
              <a:rPr lang="en-US" sz="1000" b="1" dirty="0" err="1" smtClean="0">
                <a:cs typeface="Arial" pitchFamily="34" charset="0"/>
              </a:rPr>
              <a:t>Perf</a:t>
            </a:r>
            <a:r>
              <a:rPr lang="en-US" sz="1000" b="1" dirty="0" smtClean="0">
                <a:cs typeface="Arial" pitchFamily="34" charset="0"/>
              </a:rPr>
              <a:t>: </a:t>
            </a:r>
            <a:r>
              <a:rPr lang="en-US" sz="1000" dirty="0" smtClean="0">
                <a:cs typeface="Arial" pitchFamily="34" charset="0"/>
              </a:rPr>
              <a:t> Miocene/ 2706-2712</a:t>
            </a:r>
          </a:p>
          <a:p>
            <a:r>
              <a:rPr lang="en-US" sz="400" dirty="0" smtClean="0">
                <a:cs typeface="Arial" pitchFamily="34" charset="0"/>
              </a:rPr>
              <a:t>17039205520000</a:t>
            </a:r>
            <a:endParaRPr lang="en-US" sz="400" dirty="0">
              <a:cs typeface="Arial" pitchFamily="34" charset="0"/>
            </a:endParaRPr>
          </a:p>
        </p:txBody>
      </p:sp>
      <p:sp>
        <p:nvSpPr>
          <p:cNvPr id="84" name="5-Point Star 83"/>
          <p:cNvSpPr/>
          <p:nvPr/>
        </p:nvSpPr>
        <p:spPr bwMode="auto">
          <a:xfrm>
            <a:off x="8137773" y="3405945"/>
            <a:ext cx="322387" cy="330842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981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05" b="18934"/>
          <a:stretch/>
        </p:blipFill>
        <p:spPr bwMode="auto">
          <a:xfrm>
            <a:off x="2320697" y="1151604"/>
            <a:ext cx="11575322" cy="869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5" name="TextBox 19"/>
          <p:cNvSpPr txBox="1">
            <a:spLocks noChangeArrowheads="1"/>
          </p:cNvSpPr>
          <p:nvPr/>
        </p:nvSpPr>
        <p:spPr bwMode="auto">
          <a:xfrm>
            <a:off x="10832013" y="7723329"/>
            <a:ext cx="2283219" cy="854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 smtClean="0">
                <a:cs typeface="Arial" pitchFamily="34" charset="0"/>
              </a:rPr>
              <a:t>Clovelly</a:t>
            </a:r>
            <a:r>
              <a:rPr lang="en-US" sz="1050" b="1" dirty="0" smtClean="0">
                <a:cs typeface="Arial" pitchFamily="34" charset="0"/>
              </a:rPr>
              <a:t> – </a:t>
            </a:r>
            <a:r>
              <a:rPr lang="en-US" sz="1050" b="1" dirty="0" err="1" smtClean="0">
                <a:cs typeface="Arial" pitchFamily="34" charset="0"/>
              </a:rPr>
              <a:t>Ledanois</a:t>
            </a:r>
            <a:r>
              <a:rPr lang="en-US" sz="1050" b="1" dirty="0" smtClean="0">
                <a:cs typeface="Arial" pitchFamily="34" charset="0"/>
              </a:rPr>
              <a:t> 5D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 </a:t>
            </a:r>
            <a:r>
              <a:rPr lang="en-US" sz="1050" dirty="0" smtClean="0">
                <a:cs typeface="Arial" pitchFamily="34" charset="0"/>
              </a:rPr>
              <a:t>10/12/2012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30 BOPD, 40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 8865</a:t>
            </a:r>
          </a:p>
          <a:p>
            <a:r>
              <a:rPr lang="en-US" sz="1050" b="1" dirty="0" err="1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</a:t>
            </a:r>
            <a:r>
              <a:rPr lang="en-US" sz="1050" dirty="0">
                <a:cs typeface="Arial" pitchFamily="34" charset="0"/>
              </a:rPr>
              <a:t> </a:t>
            </a:r>
            <a:r>
              <a:rPr lang="en-US" sz="1050" dirty="0" smtClean="0">
                <a:cs typeface="Arial" pitchFamily="34" charset="0"/>
              </a:rPr>
              <a:t>Frio? </a:t>
            </a:r>
            <a:r>
              <a:rPr lang="en-US" sz="1050" dirty="0" err="1" smtClean="0">
                <a:cs typeface="Arial" pitchFamily="34" charset="0"/>
              </a:rPr>
              <a:t>Ckfld</a:t>
            </a:r>
            <a:r>
              <a:rPr lang="en-US" sz="1050" dirty="0" smtClean="0">
                <a:cs typeface="Arial" pitchFamily="34" charset="0"/>
              </a:rPr>
              <a:t>?/ 6358-6366</a:t>
            </a:r>
          </a:p>
          <a:p>
            <a:r>
              <a:rPr lang="en-US" sz="300" dirty="0"/>
              <a:t>17039204770000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76200"/>
            <a:ext cx="15240000" cy="9771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t"/>
          <a:lstStyle/>
          <a:p>
            <a:r>
              <a:rPr lang="en-US" sz="4800" dirty="0" smtClean="0">
                <a:solidFill>
                  <a:schemeClr val="tx1"/>
                </a:solidFill>
              </a:rPr>
              <a:t>Pine Prairie Field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3120001" y="3997102"/>
            <a:ext cx="2033299" cy="854080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>
                <a:cs typeface="Arial" pitchFamily="34" charset="0"/>
              </a:rPr>
              <a:t>Midstates</a:t>
            </a:r>
            <a:r>
              <a:rPr lang="en-US" sz="1050" b="1" dirty="0">
                <a:cs typeface="Arial" pitchFamily="34" charset="0"/>
              </a:rPr>
              <a:t> </a:t>
            </a:r>
            <a:r>
              <a:rPr lang="en-US" sz="1050" b="1" dirty="0" smtClean="0">
                <a:cs typeface="Arial" pitchFamily="34" charset="0"/>
              </a:rPr>
              <a:t>– Indigo 28-2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 </a:t>
            </a:r>
            <a:r>
              <a:rPr lang="en-US" sz="1050" dirty="0" smtClean="0">
                <a:cs typeface="Arial" pitchFamily="34" charset="0"/>
              </a:rPr>
              <a:t>8/1/12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130 BOPD, 422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 11580</a:t>
            </a:r>
          </a:p>
          <a:p>
            <a:r>
              <a:rPr lang="en-US" sz="1050" b="1" dirty="0" err="1" smtClean="0">
                <a:cs typeface="Arial" pitchFamily="34" charset="0"/>
              </a:rPr>
              <a:t>Obj</a:t>
            </a:r>
            <a:r>
              <a:rPr lang="en-US" sz="1050" b="1" dirty="0" smtClean="0">
                <a:cs typeface="Arial" pitchFamily="34" charset="0"/>
              </a:rPr>
              <a:t>/ </a:t>
            </a:r>
            <a:r>
              <a:rPr lang="en-US" sz="1050" b="1" dirty="0" err="1" smtClean="0">
                <a:cs typeface="Arial" pitchFamily="34" charset="0"/>
              </a:rPr>
              <a:t>Perf</a:t>
            </a:r>
            <a:r>
              <a:rPr lang="en-US" sz="1050" b="1" dirty="0" smtClean="0">
                <a:cs typeface="Arial" pitchFamily="34" charset="0"/>
              </a:rPr>
              <a:t>:</a:t>
            </a:r>
            <a:r>
              <a:rPr lang="en-US" sz="1050" dirty="0">
                <a:cs typeface="Arial" pitchFamily="34" charset="0"/>
              </a:rPr>
              <a:t> </a:t>
            </a:r>
            <a:r>
              <a:rPr lang="en-US" sz="1050" dirty="0" err="1" smtClean="0">
                <a:cs typeface="Arial" pitchFamily="34" charset="0"/>
              </a:rPr>
              <a:t>Upr</a:t>
            </a:r>
            <a:r>
              <a:rPr lang="en-US" sz="1050" dirty="0" smtClean="0">
                <a:cs typeface="Arial" pitchFamily="34" charset="0"/>
              </a:rPr>
              <a:t> </a:t>
            </a:r>
            <a:r>
              <a:rPr lang="en-US" sz="1050" dirty="0" err="1" smtClean="0">
                <a:cs typeface="Arial" pitchFamily="34" charset="0"/>
              </a:rPr>
              <a:t>Wx</a:t>
            </a:r>
            <a:r>
              <a:rPr lang="en-US" sz="1050" dirty="0" smtClean="0">
                <a:cs typeface="Arial" pitchFamily="34" charset="0"/>
              </a:rPr>
              <a:t>/ 11161-11366</a:t>
            </a:r>
          </a:p>
          <a:p>
            <a:r>
              <a:rPr lang="en-US" sz="300" dirty="0" smtClean="0"/>
              <a:t>17039205420000</a:t>
            </a:r>
            <a:endParaRPr lang="en-US" sz="300" dirty="0"/>
          </a:p>
        </p:txBody>
      </p:sp>
      <p:cxnSp>
        <p:nvCxnSpPr>
          <p:cNvPr id="13" name="Straight Arrow Connector 12"/>
          <p:cNvCxnSpPr>
            <a:stCxn id="14" idx="0"/>
            <a:endCxn id="69" idx="3"/>
          </p:cNvCxnSpPr>
          <p:nvPr/>
        </p:nvCxnSpPr>
        <p:spPr>
          <a:xfrm flipH="1" flipV="1">
            <a:off x="6855373" y="6743698"/>
            <a:ext cx="1174738" cy="220998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791230" y="8953681"/>
            <a:ext cx="2477762" cy="854080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>
                <a:cs typeface="Arial" pitchFamily="34" charset="0"/>
              </a:rPr>
              <a:t>Midstates</a:t>
            </a:r>
            <a:r>
              <a:rPr lang="en-US" sz="1050" b="1" dirty="0">
                <a:cs typeface="Arial" pitchFamily="34" charset="0"/>
              </a:rPr>
              <a:t> </a:t>
            </a:r>
            <a:r>
              <a:rPr lang="en-US" sz="1050" b="1" dirty="0" err="1">
                <a:cs typeface="Arial" pitchFamily="34" charset="0"/>
              </a:rPr>
              <a:t>Schlicher</a:t>
            </a:r>
            <a:r>
              <a:rPr lang="en-US" sz="1050" b="1" dirty="0">
                <a:cs typeface="Arial" pitchFamily="34" charset="0"/>
              </a:rPr>
              <a:t>-Thomas </a:t>
            </a:r>
            <a:r>
              <a:rPr lang="en-US" sz="1050" b="1" dirty="0" smtClean="0">
                <a:cs typeface="Arial" pitchFamily="34" charset="0"/>
              </a:rPr>
              <a:t>B2 ALT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 </a:t>
            </a:r>
            <a:r>
              <a:rPr lang="en-US" sz="1050" dirty="0" smtClean="0">
                <a:cs typeface="Arial" pitchFamily="34" charset="0"/>
              </a:rPr>
              <a:t>2/6/12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>
                <a:cs typeface="Arial" pitchFamily="34" charset="0"/>
              </a:rPr>
              <a:t>IP:  </a:t>
            </a:r>
            <a:r>
              <a:rPr lang="en-US" sz="1050" dirty="0">
                <a:cs typeface="Arial" pitchFamily="34" charset="0"/>
              </a:rPr>
              <a:t>480 </a:t>
            </a:r>
            <a:r>
              <a:rPr lang="en-US" sz="1050" dirty="0" smtClean="0">
                <a:cs typeface="Arial" pitchFamily="34" charset="0"/>
              </a:rPr>
              <a:t>BOPD + </a:t>
            </a:r>
            <a:r>
              <a:rPr lang="en-US" sz="1050" dirty="0">
                <a:cs typeface="Arial" pitchFamily="34" charset="0"/>
              </a:rPr>
              <a:t>2882 </a:t>
            </a:r>
            <a:r>
              <a:rPr lang="en-US" sz="1050" dirty="0" smtClean="0">
                <a:cs typeface="Arial" pitchFamily="34" charset="0"/>
              </a:rPr>
              <a:t>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 10795</a:t>
            </a:r>
          </a:p>
          <a:p>
            <a:r>
              <a:rPr lang="en-US" sz="1050" b="1" dirty="0" err="1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</a:t>
            </a:r>
            <a:r>
              <a:rPr lang="en-US" sz="1050" dirty="0">
                <a:cs typeface="Arial" pitchFamily="34" charset="0"/>
              </a:rPr>
              <a:t> </a:t>
            </a:r>
            <a:r>
              <a:rPr lang="en-US" sz="1050" dirty="0" err="1" smtClean="0">
                <a:cs typeface="Arial" pitchFamily="34" charset="0"/>
              </a:rPr>
              <a:t>Wx</a:t>
            </a:r>
            <a:r>
              <a:rPr lang="en-US" sz="1050" dirty="0" smtClean="0">
                <a:cs typeface="Arial" pitchFamily="34" charset="0"/>
              </a:rPr>
              <a:t>/ 9,486-10,316</a:t>
            </a:r>
          </a:p>
          <a:p>
            <a:r>
              <a:rPr lang="en-US" sz="300" dirty="0">
                <a:cs typeface="Arial" pitchFamily="34" charset="0"/>
              </a:rPr>
              <a:t>17039205080000</a:t>
            </a:r>
            <a:endParaRPr lang="en-US" sz="300" b="1" dirty="0">
              <a:cs typeface="Arial" pitchFamily="34" charset="0"/>
            </a:endParaRPr>
          </a:p>
        </p:txBody>
      </p:sp>
      <p:cxnSp>
        <p:nvCxnSpPr>
          <p:cNvPr id="16" name="Straight Arrow Connector 15"/>
          <p:cNvCxnSpPr>
            <a:stCxn id="17" idx="0"/>
            <a:endCxn id="65" idx="2"/>
          </p:cNvCxnSpPr>
          <p:nvPr/>
        </p:nvCxnSpPr>
        <p:spPr>
          <a:xfrm flipH="1" flipV="1">
            <a:off x="7205003" y="5996822"/>
            <a:ext cx="654601" cy="180719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6928166" y="7804021"/>
            <a:ext cx="1862875" cy="854080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>
                <a:cs typeface="Arial" pitchFamily="34" charset="0"/>
              </a:rPr>
              <a:t>Midstates</a:t>
            </a:r>
            <a:r>
              <a:rPr lang="en-US" sz="1050" b="1" dirty="0">
                <a:cs typeface="Arial" pitchFamily="34" charset="0"/>
              </a:rPr>
              <a:t> </a:t>
            </a:r>
            <a:r>
              <a:rPr lang="en-US" sz="1050" b="1" dirty="0" smtClean="0">
                <a:cs typeface="Arial" pitchFamily="34" charset="0"/>
              </a:rPr>
              <a:t>LeBlanc 34-1 ALT</a:t>
            </a:r>
          </a:p>
          <a:p>
            <a:r>
              <a:rPr lang="en-US" sz="1050" b="1" dirty="0" smtClean="0">
                <a:cs typeface="Arial" pitchFamily="34" charset="0"/>
              </a:rPr>
              <a:t>Report'd: </a:t>
            </a:r>
            <a:r>
              <a:rPr lang="en-US" sz="1050" dirty="0" smtClean="0">
                <a:cs typeface="Arial" pitchFamily="34" charset="0"/>
              </a:rPr>
              <a:t>3/13/2012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48 BOPD + 268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 12,000</a:t>
            </a:r>
          </a:p>
          <a:p>
            <a:r>
              <a:rPr lang="en-US" sz="1050" b="1" dirty="0" err="1" smtClean="0">
                <a:cs typeface="Arial" pitchFamily="34" charset="0"/>
              </a:rPr>
              <a:t>Obj</a:t>
            </a:r>
            <a:r>
              <a:rPr lang="en-US" sz="1050" b="1" dirty="0" smtClean="0">
                <a:cs typeface="Arial" pitchFamily="34" charset="0"/>
              </a:rPr>
              <a:t>/ </a:t>
            </a:r>
            <a:r>
              <a:rPr lang="en-US" sz="1050" b="1" dirty="0" err="1" smtClean="0">
                <a:cs typeface="Arial" pitchFamily="34" charset="0"/>
              </a:rPr>
              <a:t>Perf</a:t>
            </a:r>
            <a:r>
              <a:rPr lang="en-US" sz="1050" b="1" dirty="0" smtClean="0">
                <a:cs typeface="Arial" pitchFamily="34" charset="0"/>
              </a:rPr>
              <a:t>: </a:t>
            </a:r>
            <a:r>
              <a:rPr lang="en-US" sz="1050" dirty="0" err="1">
                <a:cs typeface="Arial" pitchFamily="34" charset="0"/>
              </a:rPr>
              <a:t>Wx</a:t>
            </a:r>
            <a:r>
              <a:rPr lang="en-US" sz="1050" dirty="0" smtClean="0">
                <a:cs typeface="Arial" pitchFamily="34" charset="0"/>
              </a:rPr>
              <a:t>/ 10,684-11,034</a:t>
            </a:r>
            <a:endParaRPr lang="en-US" sz="1050" b="1" dirty="0" smtClean="0">
              <a:cs typeface="Arial" pitchFamily="34" charset="0"/>
            </a:endParaRPr>
          </a:p>
          <a:p>
            <a:r>
              <a:rPr lang="en-US" sz="300" dirty="0">
                <a:cs typeface="Arial" pitchFamily="34" charset="0"/>
              </a:rPr>
              <a:t>17039205100000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2920621" y="5309899"/>
            <a:ext cx="2110375" cy="854080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>
                <a:cs typeface="Arial" pitchFamily="34" charset="0"/>
              </a:rPr>
              <a:t>Midstates</a:t>
            </a:r>
            <a:r>
              <a:rPr lang="en-US" sz="1050" b="1" dirty="0">
                <a:cs typeface="Arial" pitchFamily="34" charset="0"/>
              </a:rPr>
              <a:t> </a:t>
            </a:r>
            <a:r>
              <a:rPr lang="en-US" sz="1050" b="1" dirty="0" err="1">
                <a:cs typeface="Arial" pitchFamily="34" charset="0"/>
              </a:rPr>
              <a:t>Schlicher</a:t>
            </a:r>
            <a:r>
              <a:rPr lang="en-US" sz="1050" b="1" dirty="0">
                <a:cs typeface="Arial" pitchFamily="34" charset="0"/>
              </a:rPr>
              <a:t>-Thomas </a:t>
            </a:r>
            <a:r>
              <a:rPr lang="en-US" sz="1050" b="1" dirty="0" smtClean="0">
                <a:cs typeface="Arial" pitchFamily="34" charset="0"/>
              </a:rPr>
              <a:t>25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 </a:t>
            </a:r>
            <a:r>
              <a:rPr lang="en-US" sz="1050" dirty="0" smtClean="0">
                <a:cs typeface="Arial" pitchFamily="34" charset="0"/>
              </a:rPr>
              <a:t>2/24/12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200 BOPD+ 30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 2,028</a:t>
            </a:r>
          </a:p>
          <a:p>
            <a:r>
              <a:rPr lang="en-US" sz="1050" b="1" dirty="0" err="1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</a:t>
            </a:r>
            <a:r>
              <a:rPr lang="en-US" sz="1050" dirty="0">
                <a:cs typeface="Arial" pitchFamily="34" charset="0"/>
              </a:rPr>
              <a:t> </a:t>
            </a:r>
            <a:r>
              <a:rPr lang="en-US" sz="1050" dirty="0" smtClean="0">
                <a:cs typeface="Arial" pitchFamily="34" charset="0"/>
              </a:rPr>
              <a:t>Miocene</a:t>
            </a:r>
            <a:r>
              <a:rPr lang="en-US" sz="1050" dirty="0">
                <a:cs typeface="Arial" pitchFamily="34" charset="0"/>
              </a:rPr>
              <a:t>/ </a:t>
            </a:r>
            <a:r>
              <a:rPr lang="en-US" sz="1050" dirty="0" smtClean="0">
                <a:cs typeface="Arial" pitchFamily="34" charset="0"/>
              </a:rPr>
              <a:t>1,966-2,022</a:t>
            </a:r>
          </a:p>
          <a:p>
            <a:r>
              <a:rPr lang="en-US" sz="300" dirty="0">
                <a:cs typeface="Arial" pitchFamily="34" charset="0"/>
              </a:rPr>
              <a:t>17039205040000</a:t>
            </a:r>
            <a:endParaRPr lang="en-US" sz="300" b="1" dirty="0">
              <a:cs typeface="Arial" pitchFamily="34" charset="0"/>
            </a:endParaRPr>
          </a:p>
        </p:txBody>
      </p: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8325478" y="150458"/>
            <a:ext cx="1826559" cy="854080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>
                <a:cs typeface="Arial" pitchFamily="34" charset="0"/>
              </a:rPr>
              <a:t>Midstates</a:t>
            </a:r>
            <a:r>
              <a:rPr lang="en-US" sz="1050" b="1" dirty="0">
                <a:cs typeface="Arial" pitchFamily="34" charset="0"/>
              </a:rPr>
              <a:t> </a:t>
            </a:r>
            <a:r>
              <a:rPr lang="en-US" sz="1050" b="1" dirty="0" smtClean="0">
                <a:cs typeface="Arial" pitchFamily="34" charset="0"/>
              </a:rPr>
              <a:t>- Crowell 35-7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 </a:t>
            </a:r>
            <a:r>
              <a:rPr lang="en-US" sz="1050" dirty="0" smtClean="0">
                <a:cs typeface="Arial" pitchFamily="34" charset="0"/>
              </a:rPr>
              <a:t>2/26/12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825 BOPD + 400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 6,115</a:t>
            </a:r>
          </a:p>
          <a:p>
            <a:r>
              <a:rPr lang="en-US" sz="1050" b="1" dirty="0" err="1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</a:t>
            </a:r>
            <a:r>
              <a:rPr lang="en-US" sz="1050" dirty="0">
                <a:cs typeface="Arial" pitchFamily="34" charset="0"/>
              </a:rPr>
              <a:t> 5,260-5,352</a:t>
            </a:r>
          </a:p>
          <a:p>
            <a:r>
              <a:rPr lang="en-US" sz="300" dirty="0">
                <a:cs typeface="Arial" pitchFamily="34" charset="0"/>
              </a:rPr>
              <a:t>17039205140000</a:t>
            </a:r>
            <a:endParaRPr lang="en-US" sz="300" b="1" dirty="0">
              <a:cs typeface="Arial" pitchFamily="34" charset="0"/>
            </a:endParaRPr>
          </a:p>
        </p:txBody>
      </p:sp>
      <p:cxnSp>
        <p:nvCxnSpPr>
          <p:cNvPr id="25" name="Straight Arrow Connector 24"/>
          <p:cNvCxnSpPr>
            <a:stCxn id="26" idx="0"/>
            <a:endCxn id="64" idx="2"/>
          </p:cNvCxnSpPr>
          <p:nvPr/>
        </p:nvCxnSpPr>
        <p:spPr>
          <a:xfrm flipV="1">
            <a:off x="5715668" y="5741247"/>
            <a:ext cx="993259" cy="206277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4781127" y="7804021"/>
            <a:ext cx="1869082" cy="854080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>
                <a:cs typeface="Arial" pitchFamily="34" charset="0"/>
              </a:rPr>
              <a:t>Midstates</a:t>
            </a:r>
            <a:r>
              <a:rPr lang="en-US" sz="1050" b="1" dirty="0">
                <a:cs typeface="Arial" pitchFamily="34" charset="0"/>
              </a:rPr>
              <a:t> </a:t>
            </a:r>
            <a:r>
              <a:rPr lang="en-US" sz="1050" b="1" dirty="0" smtClean="0">
                <a:cs typeface="Arial" pitchFamily="34" charset="0"/>
              </a:rPr>
              <a:t>LeBlanc 34-1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 </a:t>
            </a:r>
            <a:r>
              <a:rPr lang="en-US" sz="1050" dirty="0" smtClean="0">
                <a:cs typeface="Arial" pitchFamily="34" charset="0"/>
              </a:rPr>
              <a:t>2/22/12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48 BOPD + 268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11,400</a:t>
            </a:r>
          </a:p>
          <a:p>
            <a:r>
              <a:rPr lang="en-US" sz="1050" b="1" dirty="0" err="1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</a:t>
            </a:r>
            <a:r>
              <a:rPr lang="en-US" sz="1050" dirty="0">
                <a:cs typeface="Arial" pitchFamily="34" charset="0"/>
              </a:rPr>
              <a:t> </a:t>
            </a:r>
            <a:r>
              <a:rPr lang="en-US" sz="1050" dirty="0" err="1" smtClean="0">
                <a:cs typeface="Arial" pitchFamily="34" charset="0"/>
              </a:rPr>
              <a:t>Wx</a:t>
            </a:r>
            <a:r>
              <a:rPr lang="en-US" sz="1050" dirty="0" smtClean="0">
                <a:cs typeface="Arial" pitchFamily="34" charset="0"/>
              </a:rPr>
              <a:t>/ 10,684-11,034</a:t>
            </a:r>
            <a:endParaRPr lang="en-US" sz="1050" dirty="0">
              <a:cs typeface="Arial" pitchFamily="34" charset="0"/>
            </a:endParaRPr>
          </a:p>
          <a:p>
            <a:r>
              <a:rPr lang="en-US" sz="300" dirty="0">
                <a:cs typeface="Arial" pitchFamily="34" charset="0"/>
              </a:rPr>
              <a:t>17039205440000</a:t>
            </a:r>
            <a:endParaRPr lang="en-US" sz="300" b="1" dirty="0">
              <a:cs typeface="Arial" pitchFamily="34" charset="0"/>
            </a:endParaRPr>
          </a:p>
        </p:txBody>
      </p:sp>
      <p:cxnSp>
        <p:nvCxnSpPr>
          <p:cNvPr id="28" name="Straight Arrow Connector 27"/>
          <p:cNvCxnSpPr>
            <a:stCxn id="29" idx="0"/>
            <a:endCxn id="68" idx="2"/>
          </p:cNvCxnSpPr>
          <p:nvPr/>
        </p:nvCxnSpPr>
        <p:spPr>
          <a:xfrm flipV="1">
            <a:off x="5756554" y="6289566"/>
            <a:ext cx="972872" cy="26225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804181" y="8912086"/>
            <a:ext cx="1904746" cy="854080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 smtClean="0">
                <a:cs typeface="Arial" pitchFamily="34" charset="0"/>
              </a:rPr>
              <a:t>Clovelly</a:t>
            </a:r>
            <a:r>
              <a:rPr lang="en-US" sz="1050" b="1" dirty="0" smtClean="0">
                <a:cs typeface="Arial" pitchFamily="34" charset="0"/>
              </a:rPr>
              <a:t> – </a:t>
            </a:r>
            <a:r>
              <a:rPr lang="en-US" sz="1050" b="1" dirty="0" err="1" smtClean="0">
                <a:cs typeface="Arial" pitchFamily="34" charset="0"/>
              </a:rPr>
              <a:t>Ledanois</a:t>
            </a:r>
            <a:r>
              <a:rPr lang="en-US" sz="1050" b="1" dirty="0" smtClean="0">
                <a:cs typeface="Arial" pitchFamily="34" charset="0"/>
              </a:rPr>
              <a:t> 5-D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Report’d</a:t>
            </a:r>
            <a:r>
              <a:rPr lang="en-US" sz="1050" b="1" dirty="0">
                <a:cs typeface="Arial" pitchFamily="34" charset="0"/>
              </a:rPr>
              <a:t>: </a:t>
            </a:r>
            <a:r>
              <a:rPr lang="en-US" sz="1050" b="1" dirty="0" smtClean="0">
                <a:cs typeface="Arial" pitchFamily="34" charset="0"/>
              </a:rPr>
              <a:t>3</a:t>
            </a:r>
            <a:r>
              <a:rPr lang="en-US" sz="1050" dirty="0" smtClean="0">
                <a:cs typeface="Arial" pitchFamily="34" charset="0"/>
              </a:rPr>
              <a:t>/1/12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>
                <a:cs typeface="Arial" pitchFamily="34" charset="0"/>
              </a:rPr>
              <a:t>IP:  </a:t>
            </a:r>
            <a:r>
              <a:rPr lang="en-US" sz="1050" dirty="0" smtClean="0">
                <a:cs typeface="Arial" pitchFamily="34" charset="0"/>
              </a:rPr>
              <a:t>750 BWPD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8,865</a:t>
            </a:r>
          </a:p>
          <a:p>
            <a:r>
              <a:rPr lang="en-US" sz="1050" b="1" dirty="0" err="1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</a:t>
            </a:r>
            <a:r>
              <a:rPr lang="en-US" sz="1050" dirty="0">
                <a:cs typeface="Arial" pitchFamily="34" charset="0"/>
              </a:rPr>
              <a:t> </a:t>
            </a:r>
            <a:r>
              <a:rPr lang="en-US" sz="1050" dirty="0" smtClean="0">
                <a:cs typeface="Arial" pitchFamily="34" charset="0"/>
              </a:rPr>
              <a:t>Frio/ 6,536-6,554</a:t>
            </a:r>
            <a:endParaRPr lang="en-US" sz="1050" dirty="0">
              <a:cs typeface="Arial" pitchFamily="34" charset="0"/>
            </a:endParaRPr>
          </a:p>
          <a:p>
            <a:r>
              <a:rPr lang="en-US" sz="300" dirty="0">
                <a:cs typeface="Arial" pitchFamily="34" charset="0"/>
              </a:rPr>
              <a:t>17039204770000</a:t>
            </a:r>
            <a:endParaRPr lang="en-US" sz="300" b="1" dirty="0">
              <a:cs typeface="Arial" pitchFamily="34" charset="0"/>
            </a:endParaRPr>
          </a:p>
        </p:txBody>
      </p:sp>
      <p:cxnSp>
        <p:nvCxnSpPr>
          <p:cNvPr id="31" name="Straight Arrow Connector 30"/>
          <p:cNvCxnSpPr>
            <a:stCxn id="32" idx="0"/>
            <a:endCxn id="66" idx="3"/>
          </p:cNvCxnSpPr>
          <p:nvPr/>
        </p:nvCxnSpPr>
        <p:spPr>
          <a:xfrm flipH="1" flipV="1">
            <a:off x="7728728" y="5746516"/>
            <a:ext cx="1311583" cy="51562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8114089" y="6262137"/>
            <a:ext cx="1852444" cy="854080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 smtClean="0">
                <a:cs typeface="Arial" pitchFamily="34" charset="0"/>
              </a:rPr>
              <a:t>Clovelly</a:t>
            </a:r>
            <a:r>
              <a:rPr lang="en-US" sz="1050" b="1" dirty="0" smtClean="0">
                <a:cs typeface="Arial" pitchFamily="34" charset="0"/>
              </a:rPr>
              <a:t> – </a:t>
            </a:r>
            <a:r>
              <a:rPr lang="en-US" sz="1050" b="1" dirty="0" err="1" smtClean="0">
                <a:cs typeface="Arial" pitchFamily="34" charset="0"/>
              </a:rPr>
              <a:t>Ledanois</a:t>
            </a:r>
            <a:r>
              <a:rPr lang="en-US" sz="1050" b="1" dirty="0" smtClean="0">
                <a:cs typeface="Arial" pitchFamily="34" charset="0"/>
              </a:rPr>
              <a:t> 1-D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err="1" smtClean="0">
                <a:cs typeface="Arial" pitchFamily="34" charset="0"/>
              </a:rPr>
              <a:t>ReComp’d</a:t>
            </a:r>
            <a:r>
              <a:rPr lang="en-US" sz="1050" b="1" dirty="0">
                <a:cs typeface="Arial" pitchFamily="34" charset="0"/>
              </a:rPr>
              <a:t>: </a:t>
            </a:r>
            <a:r>
              <a:rPr lang="en-US" sz="1050" dirty="0" smtClean="0">
                <a:cs typeface="Arial" pitchFamily="34" charset="0"/>
              </a:rPr>
              <a:t>3/19/12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>
                <a:cs typeface="Arial" pitchFamily="34" charset="0"/>
              </a:rPr>
              <a:t>IP:  </a:t>
            </a:r>
            <a:r>
              <a:rPr lang="en-US" sz="1050" dirty="0" smtClean="0">
                <a:cs typeface="Arial" pitchFamily="34" charset="0"/>
              </a:rPr>
              <a:t>96 BOPD + 40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9,100</a:t>
            </a:r>
          </a:p>
          <a:p>
            <a:r>
              <a:rPr lang="en-US" sz="1050" b="1" dirty="0" err="1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</a:t>
            </a:r>
            <a:r>
              <a:rPr lang="en-US" sz="1050" dirty="0">
                <a:cs typeface="Arial" pitchFamily="34" charset="0"/>
              </a:rPr>
              <a:t> </a:t>
            </a:r>
            <a:r>
              <a:rPr lang="en-US" sz="1050" dirty="0" smtClean="0">
                <a:cs typeface="Arial" pitchFamily="34" charset="0"/>
              </a:rPr>
              <a:t>Frio/ 5,044-5,060</a:t>
            </a:r>
          </a:p>
          <a:p>
            <a:r>
              <a:rPr lang="en-US" sz="300" dirty="0" smtClean="0">
                <a:cs typeface="Arial" pitchFamily="34" charset="0"/>
              </a:rPr>
              <a:t>17039200750000</a:t>
            </a:r>
            <a:endParaRPr lang="en-US" sz="300" dirty="0">
              <a:cs typeface="Arial" pitchFamily="34" charset="0"/>
            </a:endParaRPr>
          </a:p>
        </p:txBody>
      </p:sp>
      <p:cxnSp>
        <p:nvCxnSpPr>
          <p:cNvPr id="33" name="Straight Arrow Connector 32"/>
          <p:cNvCxnSpPr>
            <a:stCxn id="34" idx="1"/>
            <a:endCxn id="71" idx="4"/>
          </p:cNvCxnSpPr>
          <p:nvPr/>
        </p:nvCxnSpPr>
        <p:spPr>
          <a:xfrm flipH="1" flipV="1">
            <a:off x="8223535" y="5161630"/>
            <a:ext cx="1135012" cy="22418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9"/>
          <p:cNvSpPr txBox="1">
            <a:spLocks noChangeArrowheads="1"/>
          </p:cNvSpPr>
          <p:nvPr/>
        </p:nvSpPr>
        <p:spPr bwMode="auto">
          <a:xfrm>
            <a:off x="9358547" y="4958770"/>
            <a:ext cx="1861880" cy="854080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>
                <a:cs typeface="Arial" pitchFamily="34" charset="0"/>
              </a:rPr>
              <a:t>Midstates</a:t>
            </a:r>
            <a:r>
              <a:rPr lang="en-US" sz="1050" b="1" dirty="0">
                <a:cs typeface="Arial" pitchFamily="34" charset="0"/>
              </a:rPr>
              <a:t> </a:t>
            </a:r>
            <a:r>
              <a:rPr lang="en-US" sz="1050" b="1" dirty="0" smtClean="0">
                <a:cs typeface="Arial" pitchFamily="34" charset="0"/>
              </a:rPr>
              <a:t>- Johnson 35-4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 </a:t>
            </a:r>
            <a:r>
              <a:rPr lang="en-US" sz="1050" dirty="0" smtClean="0">
                <a:cs typeface="Arial" pitchFamily="34" charset="0"/>
              </a:rPr>
              <a:t>4/18/12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1006 BOPD + 2397 MCFD</a:t>
            </a: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 12,400</a:t>
            </a:r>
          </a:p>
          <a:p>
            <a:r>
              <a:rPr lang="en-US" sz="1050" b="1" dirty="0" err="1" smtClean="0">
                <a:cs typeface="Arial" pitchFamily="34" charset="0"/>
              </a:rPr>
              <a:t>Obj</a:t>
            </a:r>
            <a:r>
              <a:rPr lang="en-US" sz="1050" b="1" dirty="0" smtClean="0">
                <a:cs typeface="Arial" pitchFamily="34" charset="0"/>
              </a:rPr>
              <a:t>/ </a:t>
            </a:r>
            <a:r>
              <a:rPr lang="en-US" sz="1050" b="1" dirty="0" err="1" smtClean="0">
                <a:cs typeface="Arial" pitchFamily="34" charset="0"/>
              </a:rPr>
              <a:t>Perf</a:t>
            </a:r>
            <a:r>
              <a:rPr lang="en-US" sz="1050" b="1" dirty="0" smtClean="0">
                <a:cs typeface="Arial" pitchFamily="34" charset="0"/>
              </a:rPr>
              <a:t>:  </a:t>
            </a:r>
            <a:r>
              <a:rPr lang="en-US" sz="1050" dirty="0" err="1">
                <a:cs typeface="Arial" pitchFamily="34" charset="0"/>
              </a:rPr>
              <a:t>Wx</a:t>
            </a:r>
            <a:r>
              <a:rPr lang="en-US" sz="1050" dirty="0" smtClean="0">
                <a:cs typeface="Arial" pitchFamily="34" charset="0"/>
              </a:rPr>
              <a:t>/ 9204-10383</a:t>
            </a:r>
          </a:p>
          <a:p>
            <a:r>
              <a:rPr lang="en-US" sz="300" dirty="0">
                <a:cs typeface="Arial" pitchFamily="34" charset="0"/>
              </a:rPr>
              <a:t>17039205090000</a:t>
            </a:r>
            <a:endParaRPr lang="en-US" sz="300" b="1" dirty="0">
              <a:cs typeface="Arial" pitchFamily="34" charset="0"/>
            </a:endParaRPr>
          </a:p>
        </p:txBody>
      </p:sp>
      <p:cxnSp>
        <p:nvCxnSpPr>
          <p:cNvPr id="36" name="Straight Arrow Connector 35"/>
          <p:cNvCxnSpPr>
            <a:stCxn id="37" idx="3"/>
            <a:endCxn id="62" idx="2"/>
          </p:cNvCxnSpPr>
          <p:nvPr/>
        </p:nvCxnSpPr>
        <p:spPr>
          <a:xfrm flipV="1">
            <a:off x="3785082" y="4966561"/>
            <a:ext cx="2180529" cy="35383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9"/>
          <p:cNvSpPr txBox="1">
            <a:spLocks noChangeArrowheads="1"/>
          </p:cNvSpPr>
          <p:nvPr/>
        </p:nvSpPr>
        <p:spPr bwMode="auto">
          <a:xfrm>
            <a:off x="1755024" y="4893358"/>
            <a:ext cx="2030058" cy="854080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>
                <a:cs typeface="Arial" pitchFamily="34" charset="0"/>
              </a:rPr>
              <a:t>Midstates</a:t>
            </a:r>
            <a:r>
              <a:rPr lang="en-US" sz="1050" b="1" dirty="0">
                <a:cs typeface="Arial" pitchFamily="34" charset="0"/>
              </a:rPr>
              <a:t> </a:t>
            </a:r>
            <a:r>
              <a:rPr lang="en-US" sz="1050" b="1" dirty="0" smtClean="0">
                <a:cs typeface="Arial" pitchFamily="34" charset="0"/>
              </a:rPr>
              <a:t>- Penny 34-1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 </a:t>
            </a:r>
            <a:r>
              <a:rPr lang="en-US" sz="1050" dirty="0" smtClean="0">
                <a:cs typeface="Arial" pitchFamily="34" charset="0"/>
              </a:rPr>
              <a:t>4/24/12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295 BOPD + 618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12,000</a:t>
            </a:r>
          </a:p>
          <a:p>
            <a:r>
              <a:rPr lang="en-US" sz="1050" b="1" dirty="0" err="1" smtClean="0">
                <a:cs typeface="Arial" pitchFamily="34" charset="0"/>
              </a:rPr>
              <a:t>Obj</a:t>
            </a:r>
            <a:r>
              <a:rPr lang="en-US" sz="1050" b="1" dirty="0" smtClean="0">
                <a:cs typeface="Arial" pitchFamily="34" charset="0"/>
              </a:rPr>
              <a:t>/ </a:t>
            </a:r>
            <a:r>
              <a:rPr lang="en-US" sz="1050" b="1" dirty="0" err="1" smtClean="0">
                <a:cs typeface="Arial" pitchFamily="34" charset="0"/>
              </a:rPr>
              <a:t>Perf</a:t>
            </a:r>
            <a:r>
              <a:rPr lang="en-US" sz="1050" b="1" dirty="0" smtClean="0">
                <a:cs typeface="Arial" pitchFamily="34" charset="0"/>
              </a:rPr>
              <a:t>:  </a:t>
            </a:r>
            <a:r>
              <a:rPr lang="en-US" sz="1050" dirty="0" err="1" smtClean="0">
                <a:cs typeface="Arial" pitchFamily="34" charset="0"/>
              </a:rPr>
              <a:t>Wx</a:t>
            </a:r>
            <a:r>
              <a:rPr lang="en-US" sz="1050" dirty="0" smtClean="0">
                <a:cs typeface="Arial" pitchFamily="34" charset="0"/>
              </a:rPr>
              <a:t>/ 10,820-11,284</a:t>
            </a:r>
          </a:p>
          <a:p>
            <a:r>
              <a:rPr lang="en-US" sz="300" dirty="0">
                <a:cs typeface="Arial" pitchFamily="34" charset="0"/>
              </a:rPr>
              <a:t>17039205110000</a:t>
            </a:r>
          </a:p>
        </p:txBody>
      </p:sp>
      <p:sp>
        <p:nvSpPr>
          <p:cNvPr id="40" name="TextBox 19"/>
          <p:cNvSpPr txBox="1">
            <a:spLocks noChangeArrowheads="1"/>
          </p:cNvSpPr>
          <p:nvPr/>
        </p:nvSpPr>
        <p:spPr bwMode="auto">
          <a:xfrm>
            <a:off x="10300087" y="187974"/>
            <a:ext cx="2124968" cy="1177245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>
                <a:cs typeface="Arial" pitchFamily="34" charset="0"/>
              </a:rPr>
              <a:t>Midstates</a:t>
            </a:r>
            <a:r>
              <a:rPr lang="en-US" sz="1050" b="1" dirty="0">
                <a:cs typeface="Arial" pitchFamily="34" charset="0"/>
              </a:rPr>
              <a:t> </a:t>
            </a:r>
            <a:r>
              <a:rPr lang="en-US" sz="1050" b="1" dirty="0" smtClean="0">
                <a:cs typeface="Arial" pitchFamily="34" charset="0"/>
              </a:rPr>
              <a:t>- Johnson </a:t>
            </a:r>
            <a:r>
              <a:rPr lang="en-US" sz="1050" b="1" dirty="0" err="1" smtClean="0">
                <a:cs typeface="Arial" pitchFamily="34" charset="0"/>
              </a:rPr>
              <a:t>Etal</a:t>
            </a:r>
            <a:r>
              <a:rPr lang="en-US" sz="1050" b="1" dirty="0" smtClean="0">
                <a:cs typeface="Arial" pitchFamily="34" charset="0"/>
              </a:rPr>
              <a:t> 35-5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>
                <a:cs typeface="Arial" pitchFamily="34" charset="0"/>
              </a:rPr>
              <a:t>Report'd: </a:t>
            </a:r>
            <a:r>
              <a:rPr lang="en-US" sz="1050" dirty="0" smtClean="0">
                <a:cs typeface="Arial" pitchFamily="34" charset="0"/>
              </a:rPr>
              <a:t>5/29/12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1482 BOPD + 2024 MCFD</a:t>
            </a:r>
          </a:p>
          <a:p>
            <a:r>
              <a:rPr lang="en-US" sz="1050" b="1" dirty="0" err="1" smtClean="0">
                <a:cs typeface="Arial" pitchFamily="34" charset="0"/>
              </a:rPr>
              <a:t>Obj</a:t>
            </a:r>
            <a:r>
              <a:rPr lang="en-US" sz="1050" b="1" dirty="0" smtClean="0">
                <a:cs typeface="Arial" pitchFamily="34" charset="0"/>
              </a:rPr>
              <a:t>/ </a:t>
            </a:r>
            <a:r>
              <a:rPr lang="en-US" sz="1050" b="1" dirty="0" err="1" smtClean="0">
                <a:cs typeface="Arial" pitchFamily="34" charset="0"/>
              </a:rPr>
              <a:t>Perf</a:t>
            </a:r>
            <a:r>
              <a:rPr lang="en-US" sz="1050" b="1" dirty="0" smtClean="0">
                <a:cs typeface="Arial" pitchFamily="34" charset="0"/>
              </a:rPr>
              <a:t>:</a:t>
            </a:r>
            <a:r>
              <a:rPr lang="en-US" sz="1050" dirty="0" smtClean="0">
                <a:cs typeface="Arial" pitchFamily="34" charset="0"/>
              </a:rPr>
              <a:t> 8,556-8,696</a:t>
            </a:r>
            <a:endParaRPr lang="en-US" sz="1050" b="1" dirty="0" smtClean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 </a:t>
            </a:r>
            <a:r>
              <a:rPr lang="en-US" sz="1050" dirty="0" smtClean="0">
                <a:cs typeface="Arial" pitchFamily="34" charset="0"/>
              </a:rPr>
              <a:t>5/7/12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Future Utility</a:t>
            </a: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 </a:t>
            </a:r>
            <a:r>
              <a:rPr lang="en-US" sz="1050" dirty="0" err="1" smtClean="0">
                <a:cs typeface="Arial" pitchFamily="34" charset="0"/>
              </a:rPr>
              <a:t>Wx</a:t>
            </a:r>
            <a:r>
              <a:rPr lang="en-US" sz="1050" dirty="0" smtClean="0">
                <a:cs typeface="Arial" pitchFamily="34" charset="0"/>
              </a:rPr>
              <a:t>/12,000</a:t>
            </a:r>
          </a:p>
          <a:p>
            <a:r>
              <a:rPr lang="en-US" sz="300" dirty="0" smtClean="0">
                <a:cs typeface="Arial" pitchFamily="34" charset="0"/>
              </a:rPr>
              <a:t>17039205160000</a:t>
            </a:r>
            <a:endParaRPr lang="en-US" sz="300" dirty="0"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13115232" y="172958"/>
            <a:ext cx="1896168" cy="704039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lIns="57150" tIns="28575" rIns="57150" bIns="28575">
            <a:spAutoFit/>
          </a:bodyPr>
          <a:lstStyle/>
          <a:p>
            <a:pPr defTabSz="570534">
              <a:lnSpc>
                <a:spcPct val="200000"/>
              </a:lnSpc>
              <a:defRPr/>
            </a:pPr>
            <a:r>
              <a:rPr lang="en-US" sz="700" b="1" dirty="0"/>
              <a:t> </a:t>
            </a:r>
            <a:r>
              <a:rPr lang="en-US" sz="700" b="1" dirty="0" smtClean="0"/>
              <a:t>                         </a:t>
            </a:r>
            <a:r>
              <a:rPr lang="en-US" sz="1050" b="1" dirty="0" smtClean="0"/>
              <a:t>Recent Completions</a:t>
            </a:r>
          </a:p>
          <a:p>
            <a:pPr defTabSz="570534">
              <a:lnSpc>
                <a:spcPct val="200000"/>
              </a:lnSpc>
              <a:defRPr/>
            </a:pPr>
            <a:r>
              <a:rPr lang="en-US" sz="1050" b="1" dirty="0"/>
              <a:t> </a:t>
            </a:r>
            <a:r>
              <a:rPr lang="en-US" sz="1050" b="1" dirty="0" smtClean="0"/>
              <a:t>                  Completions</a:t>
            </a:r>
            <a:endParaRPr lang="en-US" sz="1050" b="1" dirty="0"/>
          </a:p>
        </p:txBody>
      </p:sp>
      <p:sp>
        <p:nvSpPr>
          <p:cNvPr id="44" name="5-Point Star 43"/>
          <p:cNvSpPr/>
          <p:nvPr/>
        </p:nvSpPr>
        <p:spPr bwMode="auto">
          <a:xfrm>
            <a:off x="13268049" y="214661"/>
            <a:ext cx="283950" cy="259797"/>
          </a:xfrm>
          <a:prstGeom prst="star5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45" name="5-Point Star 44"/>
          <p:cNvSpPr/>
          <p:nvPr/>
        </p:nvSpPr>
        <p:spPr bwMode="auto">
          <a:xfrm>
            <a:off x="13268047" y="617200"/>
            <a:ext cx="283950" cy="259797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56" name="5-Point Star 55"/>
          <p:cNvSpPr/>
          <p:nvPr/>
        </p:nvSpPr>
        <p:spPr bwMode="auto">
          <a:xfrm>
            <a:off x="7837596" y="4622582"/>
            <a:ext cx="228600" cy="22860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57" name="5-Point Star 56"/>
          <p:cNvSpPr/>
          <p:nvPr/>
        </p:nvSpPr>
        <p:spPr bwMode="auto">
          <a:xfrm>
            <a:off x="6535909" y="4545007"/>
            <a:ext cx="228600" cy="22860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61" name="5-Point Star 60"/>
          <p:cNvSpPr/>
          <p:nvPr/>
        </p:nvSpPr>
        <p:spPr bwMode="auto">
          <a:xfrm>
            <a:off x="7122156" y="4622582"/>
            <a:ext cx="228600" cy="22860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62" name="5-Point Star 61"/>
          <p:cNvSpPr/>
          <p:nvPr/>
        </p:nvSpPr>
        <p:spPr bwMode="auto">
          <a:xfrm>
            <a:off x="5921952" y="4737962"/>
            <a:ext cx="228600" cy="22860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64" name="5-Point Star 63"/>
          <p:cNvSpPr/>
          <p:nvPr/>
        </p:nvSpPr>
        <p:spPr bwMode="auto">
          <a:xfrm>
            <a:off x="6665268" y="5512648"/>
            <a:ext cx="228600" cy="22860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65" name="5-Point Star 64"/>
          <p:cNvSpPr/>
          <p:nvPr/>
        </p:nvSpPr>
        <p:spPr bwMode="auto">
          <a:xfrm>
            <a:off x="7161344" y="5768223"/>
            <a:ext cx="228600" cy="22860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66" name="5-Point Star 65"/>
          <p:cNvSpPr/>
          <p:nvPr/>
        </p:nvSpPr>
        <p:spPr bwMode="auto">
          <a:xfrm>
            <a:off x="7543787" y="5517917"/>
            <a:ext cx="228600" cy="22860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67" name="5-Point Star 66"/>
          <p:cNvSpPr/>
          <p:nvPr/>
        </p:nvSpPr>
        <p:spPr bwMode="auto">
          <a:xfrm>
            <a:off x="9969016" y="5768223"/>
            <a:ext cx="228600" cy="22860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68" name="5-Point Star 67"/>
          <p:cNvSpPr/>
          <p:nvPr/>
        </p:nvSpPr>
        <p:spPr bwMode="auto">
          <a:xfrm>
            <a:off x="6685767" y="6060967"/>
            <a:ext cx="228600" cy="22860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69" name="5-Point Star 68"/>
          <p:cNvSpPr/>
          <p:nvPr/>
        </p:nvSpPr>
        <p:spPr bwMode="auto">
          <a:xfrm>
            <a:off x="6670432" y="6515099"/>
            <a:ext cx="228600" cy="22860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71" name="5-Point Star 70"/>
          <p:cNvSpPr/>
          <p:nvPr/>
        </p:nvSpPr>
        <p:spPr bwMode="auto">
          <a:xfrm>
            <a:off x="7994935" y="5074313"/>
            <a:ext cx="228600" cy="22860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cxnSp>
        <p:nvCxnSpPr>
          <p:cNvPr id="42" name="Straight Arrow Connector 41"/>
          <p:cNvCxnSpPr>
            <a:stCxn id="46" idx="3"/>
            <a:endCxn id="47" idx="0"/>
          </p:cNvCxnSpPr>
          <p:nvPr/>
        </p:nvCxnSpPr>
        <p:spPr>
          <a:xfrm>
            <a:off x="4946560" y="1484904"/>
            <a:ext cx="2340429" cy="21422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9"/>
          <p:cNvSpPr txBox="1">
            <a:spLocks noChangeArrowheads="1"/>
          </p:cNvSpPr>
          <p:nvPr/>
        </p:nvSpPr>
        <p:spPr bwMode="auto">
          <a:xfrm>
            <a:off x="3120001" y="1057864"/>
            <a:ext cx="1826559" cy="854080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>
                <a:cs typeface="Arial" pitchFamily="34" charset="0"/>
              </a:rPr>
              <a:t>Midstates</a:t>
            </a:r>
            <a:r>
              <a:rPr lang="en-US" sz="1050" b="1" dirty="0">
                <a:cs typeface="Arial" pitchFamily="34" charset="0"/>
              </a:rPr>
              <a:t> </a:t>
            </a:r>
            <a:r>
              <a:rPr lang="en-US" sz="1050" b="1" dirty="0" smtClean="0">
                <a:cs typeface="Arial" pitchFamily="34" charset="0"/>
              </a:rPr>
              <a:t>- Crowell 27-7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 </a:t>
            </a:r>
            <a:r>
              <a:rPr lang="en-US" sz="1050" dirty="0" smtClean="0">
                <a:cs typeface="Arial" pitchFamily="34" charset="0"/>
              </a:rPr>
              <a:t>6/14/2012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400 BOPD + 1569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 11,000</a:t>
            </a:r>
          </a:p>
          <a:p>
            <a:r>
              <a:rPr lang="en-US" sz="1050" b="1" dirty="0" err="1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</a:t>
            </a:r>
            <a:r>
              <a:rPr lang="en-US" sz="1050" dirty="0">
                <a:cs typeface="Arial" pitchFamily="34" charset="0"/>
              </a:rPr>
              <a:t> </a:t>
            </a:r>
            <a:r>
              <a:rPr lang="en-US" sz="1050" dirty="0" smtClean="0">
                <a:cs typeface="Arial" pitchFamily="34" charset="0"/>
              </a:rPr>
              <a:t>10,608-10,876</a:t>
            </a:r>
            <a:endParaRPr lang="en-US" sz="1050" dirty="0">
              <a:cs typeface="Arial" pitchFamily="34" charset="0"/>
            </a:endParaRPr>
          </a:p>
          <a:p>
            <a:r>
              <a:rPr lang="en-US" sz="300" dirty="0" smtClean="0">
                <a:cs typeface="Arial" pitchFamily="34" charset="0"/>
              </a:rPr>
              <a:t>0</a:t>
            </a:r>
            <a:r>
              <a:rPr lang="en-US" sz="300" dirty="0" smtClean="0"/>
              <a:t>17039205210000</a:t>
            </a:r>
            <a:endParaRPr lang="en-US" sz="300" dirty="0"/>
          </a:p>
        </p:txBody>
      </p:sp>
      <p:sp>
        <p:nvSpPr>
          <p:cNvPr id="47" name="5-Point Star 46"/>
          <p:cNvSpPr/>
          <p:nvPr/>
        </p:nvSpPr>
        <p:spPr bwMode="auto">
          <a:xfrm>
            <a:off x="7172689" y="3627192"/>
            <a:ext cx="228600" cy="22860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cxnSp>
        <p:nvCxnSpPr>
          <p:cNvPr id="52" name="Straight Arrow Connector 51"/>
          <p:cNvCxnSpPr>
            <a:stCxn id="53" idx="1"/>
            <a:endCxn id="54" idx="4"/>
          </p:cNvCxnSpPr>
          <p:nvPr/>
        </p:nvCxnSpPr>
        <p:spPr>
          <a:xfrm flipH="1">
            <a:off x="8156579" y="3863699"/>
            <a:ext cx="3178317" cy="82627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19"/>
          <p:cNvSpPr txBox="1">
            <a:spLocks noChangeArrowheads="1"/>
          </p:cNvSpPr>
          <p:nvPr/>
        </p:nvSpPr>
        <p:spPr bwMode="auto">
          <a:xfrm>
            <a:off x="11334896" y="3436659"/>
            <a:ext cx="1760601" cy="854080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>
                <a:cs typeface="Arial" pitchFamily="34" charset="0"/>
              </a:rPr>
              <a:t>Midstates</a:t>
            </a:r>
            <a:r>
              <a:rPr lang="en-US" sz="1050" b="1" dirty="0">
                <a:cs typeface="Arial" pitchFamily="34" charset="0"/>
              </a:rPr>
              <a:t> </a:t>
            </a:r>
            <a:r>
              <a:rPr lang="en-US" sz="1050" b="1" dirty="0" smtClean="0">
                <a:cs typeface="Arial" pitchFamily="34" charset="0"/>
              </a:rPr>
              <a:t>– </a:t>
            </a:r>
            <a:r>
              <a:rPr lang="en-US" sz="1050" b="1" dirty="0" err="1" smtClean="0">
                <a:cs typeface="Arial" pitchFamily="34" charset="0"/>
              </a:rPr>
              <a:t>Fuselier</a:t>
            </a:r>
            <a:r>
              <a:rPr lang="en-US" sz="1050" b="1" dirty="0" smtClean="0">
                <a:cs typeface="Arial" pitchFamily="34" charset="0"/>
              </a:rPr>
              <a:t> 35-1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 </a:t>
            </a:r>
            <a:r>
              <a:rPr lang="en-US" sz="1050" dirty="0" smtClean="0">
                <a:cs typeface="Arial" pitchFamily="34" charset="0"/>
              </a:rPr>
              <a:t>7/2/12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Future Utility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 3034</a:t>
            </a:r>
          </a:p>
          <a:p>
            <a:r>
              <a:rPr lang="en-US" sz="1050" b="1" dirty="0" err="1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</a:t>
            </a:r>
            <a:r>
              <a:rPr lang="en-US" sz="1050" dirty="0">
                <a:cs typeface="Arial" pitchFamily="34" charset="0"/>
              </a:rPr>
              <a:t> </a:t>
            </a:r>
            <a:r>
              <a:rPr lang="en-US" sz="1050" dirty="0" smtClean="0">
                <a:cs typeface="Arial" pitchFamily="34" charset="0"/>
              </a:rPr>
              <a:t>NA</a:t>
            </a:r>
            <a:endParaRPr lang="en-US" sz="1050" dirty="0">
              <a:cs typeface="Arial" pitchFamily="34" charset="0"/>
            </a:endParaRPr>
          </a:p>
          <a:p>
            <a:r>
              <a:rPr lang="en-US" sz="300" dirty="0" smtClean="0">
                <a:cs typeface="Arial" pitchFamily="34" charset="0"/>
              </a:rPr>
              <a:t>0</a:t>
            </a:r>
            <a:r>
              <a:rPr lang="en-US" sz="300" dirty="0" smtClean="0"/>
              <a:t>17039205210000</a:t>
            </a:r>
            <a:endParaRPr lang="en-US" sz="300" dirty="0"/>
          </a:p>
        </p:txBody>
      </p:sp>
      <p:sp>
        <p:nvSpPr>
          <p:cNvPr id="54" name="5-Point Star 53"/>
          <p:cNvSpPr/>
          <p:nvPr/>
        </p:nvSpPr>
        <p:spPr bwMode="auto">
          <a:xfrm>
            <a:off x="7927979" y="4602656"/>
            <a:ext cx="228600" cy="22860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cxnSp>
        <p:nvCxnSpPr>
          <p:cNvPr id="50" name="Straight Arrow Connector 49"/>
          <p:cNvCxnSpPr>
            <a:stCxn id="51" idx="3"/>
            <a:endCxn id="55" idx="1"/>
          </p:cNvCxnSpPr>
          <p:nvPr/>
        </p:nvCxnSpPr>
        <p:spPr>
          <a:xfrm>
            <a:off x="2853466" y="4358486"/>
            <a:ext cx="3258166" cy="31693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19"/>
          <p:cNvSpPr txBox="1">
            <a:spLocks noChangeArrowheads="1"/>
          </p:cNvSpPr>
          <p:nvPr/>
        </p:nvSpPr>
        <p:spPr bwMode="auto">
          <a:xfrm>
            <a:off x="708269" y="3931446"/>
            <a:ext cx="2145197" cy="854080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>
                <a:cs typeface="Arial" pitchFamily="34" charset="0"/>
              </a:rPr>
              <a:t>Midstates</a:t>
            </a:r>
            <a:r>
              <a:rPr lang="en-US" sz="1050" b="1" dirty="0">
                <a:cs typeface="Arial" pitchFamily="34" charset="0"/>
              </a:rPr>
              <a:t> </a:t>
            </a:r>
            <a:r>
              <a:rPr lang="en-US" sz="1050" b="1" dirty="0" smtClean="0">
                <a:cs typeface="Arial" pitchFamily="34" charset="0"/>
              </a:rPr>
              <a:t>– RJ Penny </a:t>
            </a:r>
            <a:r>
              <a:rPr lang="en-US" sz="1050" b="1" dirty="0" err="1" smtClean="0">
                <a:cs typeface="Arial" pitchFamily="34" charset="0"/>
              </a:rPr>
              <a:t>etal</a:t>
            </a:r>
            <a:r>
              <a:rPr lang="en-US" sz="1050" b="1" dirty="0" smtClean="0">
                <a:cs typeface="Arial" pitchFamily="34" charset="0"/>
              </a:rPr>
              <a:t> 34-2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 </a:t>
            </a:r>
            <a:r>
              <a:rPr lang="en-US" sz="1050" dirty="0" smtClean="0">
                <a:cs typeface="Arial" pitchFamily="34" charset="0"/>
              </a:rPr>
              <a:t>7/19/2012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100 BOPD, 300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 11337</a:t>
            </a:r>
          </a:p>
          <a:p>
            <a:r>
              <a:rPr lang="en-US" sz="1050" b="1" dirty="0" err="1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</a:t>
            </a:r>
            <a:r>
              <a:rPr lang="en-US" sz="1050" dirty="0">
                <a:cs typeface="Arial" pitchFamily="34" charset="0"/>
              </a:rPr>
              <a:t> </a:t>
            </a:r>
            <a:r>
              <a:rPr lang="en-US" sz="1050" dirty="0" err="1" smtClean="0">
                <a:cs typeface="Arial" pitchFamily="34" charset="0"/>
              </a:rPr>
              <a:t>Upr</a:t>
            </a:r>
            <a:r>
              <a:rPr lang="en-US" sz="1050" dirty="0" smtClean="0">
                <a:cs typeface="Arial" pitchFamily="34" charset="0"/>
              </a:rPr>
              <a:t> </a:t>
            </a:r>
            <a:r>
              <a:rPr lang="en-US" sz="1050" dirty="0" err="1" smtClean="0">
                <a:cs typeface="Arial" pitchFamily="34" charset="0"/>
              </a:rPr>
              <a:t>Wx</a:t>
            </a:r>
            <a:r>
              <a:rPr lang="en-US" sz="1050" dirty="0" smtClean="0">
                <a:cs typeface="Arial" pitchFamily="34" charset="0"/>
              </a:rPr>
              <a:t>/ 10890-11236</a:t>
            </a:r>
            <a:endParaRPr lang="en-US" sz="1050" dirty="0">
              <a:cs typeface="Arial" pitchFamily="34" charset="0"/>
            </a:endParaRPr>
          </a:p>
          <a:p>
            <a:r>
              <a:rPr lang="en-US" sz="300" dirty="0" smtClean="0">
                <a:cs typeface="Arial" pitchFamily="34" charset="0"/>
              </a:rPr>
              <a:t>0</a:t>
            </a:r>
            <a:r>
              <a:rPr lang="en-US" sz="300" dirty="0" smtClean="0"/>
              <a:t>17039205210000</a:t>
            </a:r>
            <a:endParaRPr lang="en-US" sz="300" dirty="0"/>
          </a:p>
        </p:txBody>
      </p:sp>
      <p:sp>
        <p:nvSpPr>
          <p:cNvPr id="55" name="5-Point Star 54"/>
          <p:cNvSpPr/>
          <p:nvPr/>
        </p:nvSpPr>
        <p:spPr bwMode="auto">
          <a:xfrm>
            <a:off x="6111632" y="4588104"/>
            <a:ext cx="228600" cy="22860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cxnSp>
        <p:nvCxnSpPr>
          <p:cNvPr id="63" name="Straight Arrow Connector 62"/>
          <p:cNvCxnSpPr>
            <a:stCxn id="70" idx="2"/>
            <a:endCxn id="72" idx="4"/>
          </p:cNvCxnSpPr>
          <p:nvPr/>
        </p:nvCxnSpPr>
        <p:spPr>
          <a:xfrm flipH="1">
            <a:off x="9726620" y="2797419"/>
            <a:ext cx="713052" cy="68238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19"/>
          <p:cNvSpPr txBox="1">
            <a:spLocks noChangeArrowheads="1"/>
          </p:cNvSpPr>
          <p:nvPr/>
        </p:nvSpPr>
        <p:spPr bwMode="auto">
          <a:xfrm>
            <a:off x="9314461" y="1943339"/>
            <a:ext cx="2250422" cy="854080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 smtClean="0">
                <a:cs typeface="Arial" pitchFamily="34" charset="0"/>
              </a:rPr>
              <a:t>Inexco</a:t>
            </a:r>
            <a:r>
              <a:rPr lang="en-US" sz="1050" b="1" dirty="0" smtClean="0">
                <a:cs typeface="Arial" pitchFamily="34" charset="0"/>
              </a:rPr>
              <a:t> – CL&amp;M Corp 3 </a:t>
            </a:r>
            <a:r>
              <a:rPr lang="en-US" sz="1050" b="1" dirty="0" err="1" smtClean="0">
                <a:cs typeface="Arial" pitchFamily="34" charset="0"/>
              </a:rPr>
              <a:t>Recomp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 </a:t>
            </a:r>
            <a:r>
              <a:rPr lang="en-US" sz="1050" dirty="0" smtClean="0">
                <a:cs typeface="Arial" pitchFamily="34" charset="0"/>
              </a:rPr>
              <a:t>7/25/12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6 BOPD, 5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 9300</a:t>
            </a:r>
          </a:p>
          <a:p>
            <a:r>
              <a:rPr lang="en-US" sz="1050" b="1" dirty="0" err="1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</a:t>
            </a:r>
            <a:r>
              <a:rPr lang="en-US" sz="1050" dirty="0">
                <a:cs typeface="Arial" pitchFamily="34" charset="0"/>
              </a:rPr>
              <a:t> </a:t>
            </a:r>
            <a:r>
              <a:rPr lang="en-US" sz="1050" dirty="0" err="1" smtClean="0">
                <a:cs typeface="Arial" pitchFamily="34" charset="0"/>
              </a:rPr>
              <a:t>Upr</a:t>
            </a:r>
            <a:r>
              <a:rPr lang="en-US" sz="1050" dirty="0" smtClean="0">
                <a:cs typeface="Arial" pitchFamily="34" charset="0"/>
              </a:rPr>
              <a:t> </a:t>
            </a:r>
            <a:r>
              <a:rPr lang="en-US" sz="1050" dirty="0" err="1" smtClean="0">
                <a:cs typeface="Arial" pitchFamily="34" charset="0"/>
              </a:rPr>
              <a:t>Wx</a:t>
            </a:r>
            <a:r>
              <a:rPr lang="en-US" sz="1050" dirty="0" smtClean="0">
                <a:cs typeface="Arial" pitchFamily="34" charset="0"/>
              </a:rPr>
              <a:t>/ 9178-9220</a:t>
            </a:r>
            <a:endParaRPr lang="en-US" sz="1050" dirty="0">
              <a:cs typeface="Arial" pitchFamily="34" charset="0"/>
            </a:endParaRPr>
          </a:p>
          <a:p>
            <a:r>
              <a:rPr lang="en-US" sz="300" dirty="0" smtClean="0">
                <a:cs typeface="Arial" pitchFamily="34" charset="0"/>
              </a:rPr>
              <a:t>0</a:t>
            </a:r>
            <a:r>
              <a:rPr lang="en-US" sz="300" dirty="0" smtClean="0"/>
              <a:t>17039205210000</a:t>
            </a:r>
            <a:endParaRPr lang="en-US" sz="300" dirty="0"/>
          </a:p>
        </p:txBody>
      </p:sp>
      <p:sp>
        <p:nvSpPr>
          <p:cNvPr id="72" name="5-Point Star 71"/>
          <p:cNvSpPr/>
          <p:nvPr/>
        </p:nvSpPr>
        <p:spPr bwMode="auto">
          <a:xfrm>
            <a:off x="9498020" y="3392483"/>
            <a:ext cx="228600" cy="22860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75" name="5-Point Star 74"/>
          <p:cNvSpPr/>
          <p:nvPr/>
        </p:nvSpPr>
        <p:spPr bwMode="auto">
          <a:xfrm>
            <a:off x="8549408" y="3491089"/>
            <a:ext cx="228600" cy="22860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cxnSp>
        <p:nvCxnSpPr>
          <p:cNvPr id="19" name="Straight Arrow Connector 18"/>
          <p:cNvCxnSpPr>
            <a:stCxn id="20" idx="1"/>
            <a:endCxn id="67" idx="4"/>
          </p:cNvCxnSpPr>
          <p:nvPr/>
        </p:nvCxnSpPr>
        <p:spPr>
          <a:xfrm flipH="1">
            <a:off x="10197616" y="5736939"/>
            <a:ext cx="2723005" cy="11860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12771864" y="6271926"/>
            <a:ext cx="2110375" cy="1338828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>
                <a:cs typeface="Arial" pitchFamily="34" charset="0"/>
              </a:rPr>
              <a:t>Midstates</a:t>
            </a:r>
            <a:r>
              <a:rPr lang="en-US" sz="1050" b="1" dirty="0">
                <a:cs typeface="Arial" pitchFamily="34" charset="0"/>
              </a:rPr>
              <a:t> </a:t>
            </a:r>
            <a:r>
              <a:rPr lang="en-US" sz="1050" b="1" dirty="0" err="1">
                <a:cs typeface="Arial" pitchFamily="34" charset="0"/>
              </a:rPr>
              <a:t>Schlicher</a:t>
            </a:r>
            <a:r>
              <a:rPr lang="en-US" sz="1050" b="1" dirty="0">
                <a:cs typeface="Arial" pitchFamily="34" charset="0"/>
              </a:rPr>
              <a:t>-Thomas </a:t>
            </a:r>
            <a:r>
              <a:rPr lang="en-US" sz="1050" b="1" dirty="0" smtClean="0">
                <a:cs typeface="Arial" pitchFamily="34" charset="0"/>
              </a:rPr>
              <a:t>26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 </a:t>
            </a:r>
            <a:r>
              <a:rPr lang="en-US" sz="1050" dirty="0" smtClean="0">
                <a:cs typeface="Arial" pitchFamily="34" charset="0"/>
              </a:rPr>
              <a:t>7/25/12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5 BOPD, 22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 1966</a:t>
            </a:r>
          </a:p>
          <a:p>
            <a:r>
              <a:rPr lang="en-US" sz="1050" b="1" dirty="0" err="1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</a:t>
            </a:r>
            <a:r>
              <a:rPr lang="en-US" sz="1050" dirty="0">
                <a:cs typeface="Arial" pitchFamily="34" charset="0"/>
              </a:rPr>
              <a:t> </a:t>
            </a:r>
            <a:r>
              <a:rPr lang="en-US" sz="1050" dirty="0" smtClean="0">
                <a:cs typeface="Arial" pitchFamily="34" charset="0"/>
              </a:rPr>
              <a:t>Miocene</a:t>
            </a:r>
            <a:r>
              <a:rPr lang="en-US" sz="1050" dirty="0">
                <a:cs typeface="Arial" pitchFamily="34" charset="0"/>
              </a:rPr>
              <a:t>/ </a:t>
            </a:r>
            <a:r>
              <a:rPr lang="en-US" sz="1050" dirty="0" smtClean="0">
                <a:cs typeface="Arial" pitchFamily="34" charset="0"/>
              </a:rPr>
              <a:t>1872-1946</a:t>
            </a:r>
          </a:p>
          <a:p>
            <a:r>
              <a:rPr lang="en-US" sz="1050" b="1" dirty="0">
                <a:cs typeface="Arial" pitchFamily="34" charset="0"/>
              </a:rPr>
              <a:t>Report'd: </a:t>
            </a:r>
            <a:r>
              <a:rPr lang="en-US" sz="1050" dirty="0" smtClean="0">
                <a:cs typeface="Arial" pitchFamily="34" charset="0"/>
              </a:rPr>
              <a:t>9/7/2012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453 BOPD, 70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err="1" smtClean="0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</a:t>
            </a:r>
            <a:r>
              <a:rPr lang="en-US" sz="1050" dirty="0">
                <a:cs typeface="Arial" pitchFamily="34" charset="0"/>
              </a:rPr>
              <a:t> Miocene/ </a:t>
            </a:r>
            <a:r>
              <a:rPr lang="en-US" sz="1050" dirty="0" smtClean="0">
                <a:cs typeface="Arial" pitchFamily="34" charset="0"/>
              </a:rPr>
              <a:t>1418-1654</a:t>
            </a:r>
          </a:p>
          <a:p>
            <a:r>
              <a:rPr lang="en-US" sz="300" dirty="0" smtClean="0"/>
              <a:t>17039205050000</a:t>
            </a:r>
            <a:endParaRPr lang="en-US" sz="300" dirty="0"/>
          </a:p>
        </p:txBody>
      </p:sp>
      <p:sp>
        <p:nvSpPr>
          <p:cNvPr id="84" name="5-Point Star 83"/>
          <p:cNvSpPr/>
          <p:nvPr/>
        </p:nvSpPr>
        <p:spPr bwMode="auto">
          <a:xfrm>
            <a:off x="9949743" y="5891792"/>
            <a:ext cx="228600" cy="22860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cxnSp>
        <p:nvCxnSpPr>
          <p:cNvPr id="58" name="Straight Arrow Connector 57"/>
          <p:cNvCxnSpPr>
            <a:stCxn id="59" idx="0"/>
            <a:endCxn id="60" idx="2"/>
          </p:cNvCxnSpPr>
          <p:nvPr/>
        </p:nvCxnSpPr>
        <p:spPr>
          <a:xfrm flipV="1">
            <a:off x="3588168" y="5712256"/>
            <a:ext cx="2567123" cy="221745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19"/>
          <p:cNvSpPr txBox="1">
            <a:spLocks noChangeArrowheads="1"/>
          </p:cNvSpPr>
          <p:nvPr/>
        </p:nvSpPr>
        <p:spPr bwMode="auto">
          <a:xfrm>
            <a:off x="2520440" y="7929713"/>
            <a:ext cx="2135456" cy="854080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>
                <a:cs typeface="Arial" pitchFamily="34" charset="0"/>
              </a:rPr>
              <a:t>Midstates</a:t>
            </a:r>
            <a:r>
              <a:rPr lang="en-US" sz="1050" b="1" dirty="0">
                <a:cs typeface="Arial" pitchFamily="34" charset="0"/>
              </a:rPr>
              <a:t> </a:t>
            </a:r>
            <a:r>
              <a:rPr lang="en-US" sz="1050" b="1" dirty="0" smtClean="0">
                <a:cs typeface="Arial" pitchFamily="34" charset="0"/>
              </a:rPr>
              <a:t>– Perkins 34-5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 </a:t>
            </a:r>
            <a:r>
              <a:rPr lang="en-US" sz="1050" dirty="0" smtClean="0">
                <a:cs typeface="Arial" pitchFamily="34" charset="0"/>
              </a:rPr>
              <a:t>7/31/2012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78 BOPD, 172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 11839</a:t>
            </a:r>
          </a:p>
          <a:p>
            <a:r>
              <a:rPr lang="en-US" sz="1050" b="1" dirty="0" err="1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</a:t>
            </a:r>
            <a:r>
              <a:rPr lang="en-US" sz="1050" dirty="0">
                <a:cs typeface="Arial" pitchFamily="34" charset="0"/>
              </a:rPr>
              <a:t> </a:t>
            </a:r>
            <a:r>
              <a:rPr lang="en-US" sz="1050" dirty="0" err="1" smtClean="0">
                <a:cs typeface="Arial" pitchFamily="34" charset="0"/>
              </a:rPr>
              <a:t>Upr</a:t>
            </a:r>
            <a:r>
              <a:rPr lang="en-US" sz="1050" dirty="0" smtClean="0">
                <a:cs typeface="Arial" pitchFamily="34" charset="0"/>
              </a:rPr>
              <a:t> </a:t>
            </a:r>
            <a:r>
              <a:rPr lang="en-US" sz="1050" dirty="0" err="1" smtClean="0">
                <a:cs typeface="Arial" pitchFamily="34" charset="0"/>
              </a:rPr>
              <a:t>Wx</a:t>
            </a:r>
            <a:r>
              <a:rPr lang="en-US" sz="1050" dirty="0" smtClean="0">
                <a:cs typeface="Arial" pitchFamily="34" charset="0"/>
              </a:rPr>
              <a:t>/ 11064-11438</a:t>
            </a:r>
          </a:p>
          <a:p>
            <a:r>
              <a:rPr lang="en-US" sz="300" dirty="0" smtClean="0"/>
              <a:t>17039205340000</a:t>
            </a:r>
            <a:endParaRPr lang="en-US" sz="300" dirty="0"/>
          </a:p>
        </p:txBody>
      </p:sp>
      <p:sp>
        <p:nvSpPr>
          <p:cNvPr id="60" name="5-Point Star 59"/>
          <p:cNvSpPr/>
          <p:nvPr/>
        </p:nvSpPr>
        <p:spPr bwMode="auto">
          <a:xfrm>
            <a:off x="6111632" y="5483657"/>
            <a:ext cx="228600" cy="22860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80" name="TextBox 19"/>
          <p:cNvSpPr txBox="1">
            <a:spLocks noChangeArrowheads="1"/>
          </p:cNvSpPr>
          <p:nvPr/>
        </p:nvSpPr>
        <p:spPr bwMode="auto">
          <a:xfrm>
            <a:off x="1083760" y="2965443"/>
            <a:ext cx="2135456" cy="854080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>
                <a:cs typeface="Arial" pitchFamily="34" charset="0"/>
              </a:rPr>
              <a:t>Midstates</a:t>
            </a:r>
            <a:r>
              <a:rPr lang="en-US" sz="1050" b="1" dirty="0">
                <a:cs typeface="Arial" pitchFamily="34" charset="0"/>
              </a:rPr>
              <a:t> </a:t>
            </a:r>
            <a:r>
              <a:rPr lang="en-US" sz="1050" b="1" dirty="0" smtClean="0">
                <a:cs typeface="Arial" pitchFamily="34" charset="0"/>
              </a:rPr>
              <a:t>– Perkins 34-5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 </a:t>
            </a:r>
            <a:r>
              <a:rPr lang="en-US" sz="1050" dirty="0" smtClean="0">
                <a:cs typeface="Arial" pitchFamily="34" charset="0"/>
              </a:rPr>
              <a:t>7/31/2012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78 BOPD, 172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 11839</a:t>
            </a:r>
          </a:p>
          <a:p>
            <a:r>
              <a:rPr lang="en-US" sz="1050" b="1" dirty="0" err="1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</a:t>
            </a:r>
            <a:r>
              <a:rPr lang="en-US" sz="1050" dirty="0">
                <a:cs typeface="Arial" pitchFamily="34" charset="0"/>
              </a:rPr>
              <a:t> </a:t>
            </a:r>
            <a:r>
              <a:rPr lang="en-US" sz="1050" dirty="0" err="1" smtClean="0">
                <a:cs typeface="Arial" pitchFamily="34" charset="0"/>
              </a:rPr>
              <a:t>Upr</a:t>
            </a:r>
            <a:r>
              <a:rPr lang="en-US" sz="1050" dirty="0" smtClean="0">
                <a:cs typeface="Arial" pitchFamily="34" charset="0"/>
              </a:rPr>
              <a:t> </a:t>
            </a:r>
            <a:r>
              <a:rPr lang="en-US" sz="1050" dirty="0" err="1" smtClean="0">
                <a:cs typeface="Arial" pitchFamily="34" charset="0"/>
              </a:rPr>
              <a:t>Wx</a:t>
            </a:r>
            <a:r>
              <a:rPr lang="en-US" sz="1050" dirty="0" smtClean="0">
                <a:cs typeface="Arial" pitchFamily="34" charset="0"/>
              </a:rPr>
              <a:t>/ 11064-11438</a:t>
            </a:r>
          </a:p>
          <a:p>
            <a:r>
              <a:rPr lang="en-US" sz="300" dirty="0" smtClean="0"/>
              <a:t>17039205340000</a:t>
            </a:r>
            <a:endParaRPr lang="en-US" sz="300" dirty="0"/>
          </a:p>
        </p:txBody>
      </p:sp>
      <p:sp>
        <p:nvSpPr>
          <p:cNvPr id="81" name="5-Point Star 80"/>
          <p:cNvSpPr/>
          <p:nvPr/>
        </p:nvSpPr>
        <p:spPr bwMode="auto">
          <a:xfrm>
            <a:off x="5836550" y="3969101"/>
            <a:ext cx="228600" cy="22860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cxnSp>
        <p:nvCxnSpPr>
          <p:cNvPr id="10" name="Straight Arrow Connector 9"/>
          <p:cNvCxnSpPr>
            <a:stCxn id="11" idx="3"/>
            <a:endCxn id="57" idx="1"/>
          </p:cNvCxnSpPr>
          <p:nvPr/>
        </p:nvCxnSpPr>
        <p:spPr>
          <a:xfrm>
            <a:off x="5153300" y="4424142"/>
            <a:ext cx="1382609" cy="20818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7" idx="0"/>
            <a:endCxn id="78" idx="3"/>
          </p:cNvCxnSpPr>
          <p:nvPr/>
        </p:nvCxnSpPr>
        <p:spPr>
          <a:xfrm flipH="1" flipV="1">
            <a:off x="7559825" y="6300611"/>
            <a:ext cx="2244834" cy="171144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19"/>
          <p:cNvSpPr txBox="1">
            <a:spLocks noChangeArrowheads="1"/>
          </p:cNvSpPr>
          <p:nvPr/>
        </p:nvSpPr>
        <p:spPr bwMode="auto">
          <a:xfrm>
            <a:off x="8873221" y="8012055"/>
            <a:ext cx="1862875" cy="854080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 smtClean="0">
                <a:cs typeface="Arial" pitchFamily="34" charset="0"/>
              </a:rPr>
              <a:t>Clovelly</a:t>
            </a:r>
            <a:r>
              <a:rPr lang="en-US" sz="1050" b="1" dirty="0" smtClean="0">
                <a:cs typeface="Arial" pitchFamily="34" charset="0"/>
              </a:rPr>
              <a:t> – </a:t>
            </a:r>
            <a:r>
              <a:rPr lang="en-US" sz="1050" b="1" dirty="0" err="1" smtClean="0">
                <a:cs typeface="Arial" pitchFamily="34" charset="0"/>
              </a:rPr>
              <a:t>Ledanois</a:t>
            </a:r>
            <a:r>
              <a:rPr lang="en-US" sz="1050" b="1" dirty="0" smtClean="0">
                <a:cs typeface="Arial" pitchFamily="34" charset="0"/>
              </a:rPr>
              <a:t> Co 2-D</a:t>
            </a:r>
          </a:p>
          <a:p>
            <a:r>
              <a:rPr lang="en-US" sz="1050" b="1" dirty="0" smtClean="0">
                <a:cs typeface="Arial" pitchFamily="34" charset="0"/>
              </a:rPr>
              <a:t>Report'd: </a:t>
            </a:r>
            <a:r>
              <a:rPr lang="en-US" sz="1050" dirty="0" smtClean="0">
                <a:cs typeface="Arial" pitchFamily="34" charset="0"/>
              </a:rPr>
              <a:t>9/18/2012</a:t>
            </a: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80 BOPD, 200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 12033</a:t>
            </a:r>
          </a:p>
          <a:p>
            <a:r>
              <a:rPr lang="en-US" sz="1050" b="1" dirty="0" err="1" smtClean="0">
                <a:cs typeface="Arial" pitchFamily="34" charset="0"/>
              </a:rPr>
              <a:t>Obj</a:t>
            </a:r>
            <a:r>
              <a:rPr lang="en-US" sz="1050" b="1" dirty="0" smtClean="0">
                <a:cs typeface="Arial" pitchFamily="34" charset="0"/>
              </a:rPr>
              <a:t>/ </a:t>
            </a:r>
            <a:r>
              <a:rPr lang="en-US" sz="1050" b="1" dirty="0" err="1" smtClean="0">
                <a:cs typeface="Arial" pitchFamily="34" charset="0"/>
              </a:rPr>
              <a:t>Perf</a:t>
            </a:r>
            <a:r>
              <a:rPr lang="en-US" sz="1050" b="1" dirty="0" smtClean="0">
                <a:cs typeface="Arial" pitchFamily="34" charset="0"/>
              </a:rPr>
              <a:t>: </a:t>
            </a:r>
            <a:r>
              <a:rPr lang="en-US" sz="1050" dirty="0" smtClean="0">
                <a:cs typeface="Arial" pitchFamily="34" charset="0"/>
              </a:rPr>
              <a:t>9248-9470</a:t>
            </a:r>
          </a:p>
          <a:p>
            <a:r>
              <a:rPr lang="en-US" sz="300" dirty="0" smtClean="0"/>
              <a:t>17039200900000</a:t>
            </a:r>
            <a:endParaRPr lang="en-US" sz="300" dirty="0">
              <a:cs typeface="Arial" pitchFamily="34" charset="0"/>
            </a:endParaRPr>
          </a:p>
        </p:txBody>
      </p:sp>
      <p:sp>
        <p:nvSpPr>
          <p:cNvPr id="78" name="5-Point Star 77"/>
          <p:cNvSpPr/>
          <p:nvPr/>
        </p:nvSpPr>
        <p:spPr bwMode="auto">
          <a:xfrm>
            <a:off x="7374884" y="6072012"/>
            <a:ext cx="228600" cy="22860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cxnSp>
        <p:nvCxnSpPr>
          <p:cNvPr id="82" name="Straight Arrow Connector 81"/>
          <p:cNvCxnSpPr>
            <a:stCxn id="86" idx="0"/>
            <a:endCxn id="87" idx="3"/>
          </p:cNvCxnSpPr>
          <p:nvPr/>
        </p:nvCxnSpPr>
        <p:spPr>
          <a:xfrm flipH="1" flipV="1">
            <a:off x="10028404" y="6054161"/>
            <a:ext cx="1334167" cy="55504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19"/>
          <p:cNvSpPr txBox="1">
            <a:spLocks noChangeArrowheads="1"/>
          </p:cNvSpPr>
          <p:nvPr/>
        </p:nvSpPr>
        <p:spPr bwMode="auto">
          <a:xfrm>
            <a:off x="10230425" y="6609205"/>
            <a:ext cx="2264291" cy="854080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 smtClean="0">
                <a:cs typeface="Arial" pitchFamily="34" charset="0"/>
              </a:rPr>
              <a:t>Midstates</a:t>
            </a:r>
            <a:r>
              <a:rPr lang="en-US" sz="1050" b="1" dirty="0" smtClean="0">
                <a:cs typeface="Arial" pitchFamily="34" charset="0"/>
              </a:rPr>
              <a:t> – </a:t>
            </a:r>
            <a:r>
              <a:rPr lang="en-US" sz="1050" b="1" dirty="0" err="1" smtClean="0">
                <a:cs typeface="Arial" pitchFamily="34" charset="0"/>
              </a:rPr>
              <a:t>Schlicher</a:t>
            </a:r>
            <a:r>
              <a:rPr lang="en-US" sz="1050" b="1" dirty="0" smtClean="0">
                <a:cs typeface="Arial" pitchFamily="34" charset="0"/>
              </a:rPr>
              <a:t>-Thomas 30</a:t>
            </a:r>
          </a:p>
          <a:p>
            <a:r>
              <a:rPr lang="en-US" sz="1050" b="1" dirty="0" smtClean="0">
                <a:cs typeface="Arial" pitchFamily="34" charset="0"/>
              </a:rPr>
              <a:t>Report'd: </a:t>
            </a:r>
            <a:r>
              <a:rPr lang="en-US" sz="1050" dirty="0" smtClean="0">
                <a:cs typeface="Arial" pitchFamily="34" charset="0"/>
              </a:rPr>
              <a:t>9/4/2012</a:t>
            </a: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22 BOPD, 23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 2290</a:t>
            </a:r>
          </a:p>
          <a:p>
            <a:r>
              <a:rPr lang="en-US" sz="1050" b="1" dirty="0" err="1" smtClean="0">
                <a:cs typeface="Arial" pitchFamily="34" charset="0"/>
              </a:rPr>
              <a:t>Obj</a:t>
            </a:r>
            <a:r>
              <a:rPr lang="en-US" sz="1050" b="1" dirty="0" smtClean="0">
                <a:cs typeface="Arial" pitchFamily="34" charset="0"/>
              </a:rPr>
              <a:t>/ </a:t>
            </a:r>
            <a:r>
              <a:rPr lang="en-US" sz="1050" b="1" dirty="0" err="1" smtClean="0">
                <a:cs typeface="Arial" pitchFamily="34" charset="0"/>
              </a:rPr>
              <a:t>Perf</a:t>
            </a:r>
            <a:r>
              <a:rPr lang="en-US" sz="1050" b="1" dirty="0" smtClean="0">
                <a:cs typeface="Arial" pitchFamily="34" charset="0"/>
              </a:rPr>
              <a:t>: </a:t>
            </a:r>
            <a:r>
              <a:rPr lang="en-US" sz="1050" dirty="0" smtClean="0">
                <a:cs typeface="Arial" pitchFamily="34" charset="0"/>
              </a:rPr>
              <a:t>Miocene Res/ 1860-1875</a:t>
            </a:r>
          </a:p>
          <a:p>
            <a:r>
              <a:rPr lang="en-US" sz="300" dirty="0"/>
              <a:t>17039205300000</a:t>
            </a:r>
            <a:endParaRPr lang="en-US" sz="300" dirty="0">
              <a:cs typeface="Arial" pitchFamily="34" charset="0"/>
            </a:endParaRPr>
          </a:p>
        </p:txBody>
      </p:sp>
      <p:sp>
        <p:nvSpPr>
          <p:cNvPr id="87" name="5-Point Star 86"/>
          <p:cNvSpPr/>
          <p:nvPr/>
        </p:nvSpPr>
        <p:spPr bwMode="auto">
          <a:xfrm>
            <a:off x="9843463" y="5825562"/>
            <a:ext cx="228600" cy="22860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cxnSp>
        <p:nvCxnSpPr>
          <p:cNvPr id="88" name="Straight Arrow Connector 87"/>
          <p:cNvCxnSpPr>
            <a:stCxn id="89" idx="3"/>
            <a:endCxn id="90" idx="1"/>
          </p:cNvCxnSpPr>
          <p:nvPr/>
        </p:nvCxnSpPr>
        <p:spPr>
          <a:xfrm flipV="1">
            <a:off x="4553739" y="4606604"/>
            <a:ext cx="2491448" cy="473252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19"/>
          <p:cNvSpPr txBox="1">
            <a:spLocks noChangeArrowheads="1"/>
          </p:cNvSpPr>
          <p:nvPr/>
        </p:nvSpPr>
        <p:spPr bwMode="auto">
          <a:xfrm>
            <a:off x="2762203" y="8912086"/>
            <a:ext cx="1791536" cy="854080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 smtClean="0">
                <a:cs typeface="Arial" pitchFamily="34" charset="0"/>
              </a:rPr>
              <a:t>Midstates</a:t>
            </a:r>
            <a:r>
              <a:rPr lang="en-US" sz="1050" b="1" dirty="0" smtClean="0">
                <a:cs typeface="Arial" pitchFamily="34" charset="0"/>
              </a:rPr>
              <a:t> – Crowell 35-8</a:t>
            </a:r>
          </a:p>
          <a:p>
            <a:r>
              <a:rPr lang="en-US" sz="1050" b="1" dirty="0" smtClean="0">
                <a:cs typeface="Arial" pitchFamily="34" charset="0"/>
              </a:rPr>
              <a:t>Report'd: </a:t>
            </a:r>
            <a:r>
              <a:rPr lang="en-US" sz="1050" dirty="0" smtClean="0">
                <a:cs typeface="Arial" pitchFamily="34" charset="0"/>
              </a:rPr>
              <a:t>9/4/2012</a:t>
            </a: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47 BOPD, 127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 6094</a:t>
            </a:r>
          </a:p>
          <a:p>
            <a:r>
              <a:rPr lang="en-US" sz="1050" b="1" dirty="0" err="1" smtClean="0">
                <a:cs typeface="Arial" pitchFamily="34" charset="0"/>
              </a:rPr>
              <a:t>Obj</a:t>
            </a:r>
            <a:r>
              <a:rPr lang="en-US" sz="1050" b="1" dirty="0" smtClean="0">
                <a:cs typeface="Arial" pitchFamily="34" charset="0"/>
              </a:rPr>
              <a:t>/ </a:t>
            </a:r>
            <a:r>
              <a:rPr lang="en-US" sz="1050" b="1" dirty="0" err="1" smtClean="0">
                <a:cs typeface="Arial" pitchFamily="34" charset="0"/>
              </a:rPr>
              <a:t>Perf</a:t>
            </a:r>
            <a:r>
              <a:rPr lang="en-US" sz="1050" b="1" dirty="0" smtClean="0">
                <a:cs typeface="Arial" pitchFamily="34" charset="0"/>
              </a:rPr>
              <a:t>: </a:t>
            </a:r>
            <a:r>
              <a:rPr lang="en-US" sz="1050" dirty="0" smtClean="0">
                <a:cs typeface="Arial" pitchFamily="34" charset="0"/>
              </a:rPr>
              <a:t>Frio/ 4822-5192</a:t>
            </a:r>
          </a:p>
          <a:p>
            <a:r>
              <a:rPr lang="en-US" sz="300" dirty="0">
                <a:cs typeface="Arial" pitchFamily="34" charset="0"/>
              </a:rPr>
              <a:t>17039205450000</a:t>
            </a:r>
          </a:p>
        </p:txBody>
      </p:sp>
      <p:sp>
        <p:nvSpPr>
          <p:cNvPr id="90" name="5-Point Star 89"/>
          <p:cNvSpPr/>
          <p:nvPr/>
        </p:nvSpPr>
        <p:spPr bwMode="auto">
          <a:xfrm>
            <a:off x="7045187" y="4519287"/>
            <a:ext cx="228600" cy="22860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92" name="TextBox 19"/>
          <p:cNvSpPr txBox="1">
            <a:spLocks noChangeArrowheads="1"/>
          </p:cNvSpPr>
          <p:nvPr/>
        </p:nvSpPr>
        <p:spPr bwMode="auto">
          <a:xfrm>
            <a:off x="6165765" y="1107522"/>
            <a:ext cx="1976779" cy="854080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 smtClean="0">
                <a:cs typeface="Arial" pitchFamily="34" charset="0"/>
              </a:rPr>
              <a:t>Midstates</a:t>
            </a:r>
            <a:r>
              <a:rPr lang="en-US" sz="1050" b="1" dirty="0" smtClean="0">
                <a:cs typeface="Arial" pitchFamily="34" charset="0"/>
              </a:rPr>
              <a:t> – Crowell 35-9</a:t>
            </a:r>
          </a:p>
          <a:p>
            <a:r>
              <a:rPr lang="en-US" sz="1050" b="1" dirty="0" smtClean="0">
                <a:cs typeface="Arial" pitchFamily="34" charset="0"/>
              </a:rPr>
              <a:t>Report'd: </a:t>
            </a:r>
            <a:r>
              <a:rPr lang="en-US" sz="1050" dirty="0" smtClean="0">
                <a:cs typeface="Arial" pitchFamily="34" charset="0"/>
              </a:rPr>
              <a:t>9/4/2012</a:t>
            </a: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600 BOPD, 2700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 6040</a:t>
            </a:r>
          </a:p>
          <a:p>
            <a:r>
              <a:rPr lang="en-US" sz="1050" b="1" dirty="0" err="1" smtClean="0">
                <a:cs typeface="Arial" pitchFamily="34" charset="0"/>
              </a:rPr>
              <a:t>Obj</a:t>
            </a:r>
            <a:r>
              <a:rPr lang="en-US" sz="1050" b="1" dirty="0" smtClean="0">
                <a:cs typeface="Arial" pitchFamily="34" charset="0"/>
              </a:rPr>
              <a:t>/ </a:t>
            </a:r>
            <a:r>
              <a:rPr lang="en-US" sz="1050" b="1" dirty="0" err="1" smtClean="0">
                <a:cs typeface="Arial" pitchFamily="34" charset="0"/>
              </a:rPr>
              <a:t>Perf</a:t>
            </a:r>
            <a:r>
              <a:rPr lang="en-US" sz="1050" b="1" dirty="0" smtClean="0">
                <a:cs typeface="Arial" pitchFamily="34" charset="0"/>
              </a:rPr>
              <a:t>: </a:t>
            </a:r>
            <a:r>
              <a:rPr lang="en-US" sz="1050" dirty="0" smtClean="0">
                <a:cs typeface="Arial" pitchFamily="34" charset="0"/>
              </a:rPr>
              <a:t>Frio/ 5366-5418</a:t>
            </a:r>
          </a:p>
          <a:p>
            <a:r>
              <a:rPr lang="en-US" sz="300" dirty="0">
                <a:cs typeface="Arial" pitchFamily="34" charset="0"/>
              </a:rPr>
              <a:t>17039205540000</a:t>
            </a:r>
          </a:p>
        </p:txBody>
      </p:sp>
      <p:sp>
        <p:nvSpPr>
          <p:cNvPr id="93" name="5-Point Star 92"/>
          <p:cNvSpPr/>
          <p:nvPr/>
        </p:nvSpPr>
        <p:spPr bwMode="auto">
          <a:xfrm>
            <a:off x="7258728" y="4101840"/>
            <a:ext cx="228600" cy="22860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cxnSp>
        <p:nvCxnSpPr>
          <p:cNvPr id="197" name="Straight Arrow Connector 196"/>
          <p:cNvCxnSpPr>
            <a:stCxn id="198" idx="2"/>
            <a:endCxn id="199" idx="4"/>
          </p:cNvCxnSpPr>
          <p:nvPr/>
        </p:nvCxnSpPr>
        <p:spPr>
          <a:xfrm>
            <a:off x="5369156" y="1025359"/>
            <a:ext cx="2094056" cy="269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19"/>
          <p:cNvSpPr txBox="1">
            <a:spLocks noChangeArrowheads="1"/>
          </p:cNvSpPr>
          <p:nvPr/>
        </p:nvSpPr>
        <p:spPr bwMode="auto">
          <a:xfrm>
            <a:off x="4350057" y="171279"/>
            <a:ext cx="2038198" cy="854080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 smtClean="0">
                <a:cs typeface="Arial" pitchFamily="34" charset="0"/>
              </a:rPr>
              <a:t>Midstates</a:t>
            </a:r>
            <a:r>
              <a:rPr lang="en-US" sz="1050" b="1" dirty="0" smtClean="0">
                <a:cs typeface="Arial" pitchFamily="34" charset="0"/>
              </a:rPr>
              <a:t> – Crowell 27-9</a:t>
            </a:r>
          </a:p>
          <a:p>
            <a:r>
              <a:rPr lang="en-US" sz="1050" b="1" dirty="0" smtClean="0">
                <a:cs typeface="Arial" pitchFamily="34" charset="0"/>
              </a:rPr>
              <a:t>Report'd: </a:t>
            </a:r>
            <a:r>
              <a:rPr lang="en-US" sz="1050" dirty="0" smtClean="0">
                <a:cs typeface="Arial" pitchFamily="34" charset="0"/>
              </a:rPr>
              <a:t>9/20/2012</a:t>
            </a: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500 BOPD, 270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 11078</a:t>
            </a:r>
          </a:p>
          <a:p>
            <a:r>
              <a:rPr lang="en-US" sz="1050" b="1" dirty="0" err="1" smtClean="0">
                <a:cs typeface="Arial" pitchFamily="34" charset="0"/>
              </a:rPr>
              <a:t>Obj</a:t>
            </a:r>
            <a:r>
              <a:rPr lang="en-US" sz="1050" b="1" dirty="0" smtClean="0">
                <a:cs typeface="Arial" pitchFamily="34" charset="0"/>
              </a:rPr>
              <a:t>/ </a:t>
            </a:r>
            <a:r>
              <a:rPr lang="en-US" sz="1050" b="1" dirty="0" err="1" smtClean="0">
                <a:cs typeface="Arial" pitchFamily="34" charset="0"/>
              </a:rPr>
              <a:t>Perf</a:t>
            </a:r>
            <a:r>
              <a:rPr lang="en-US" sz="1050" b="1" dirty="0" smtClean="0">
                <a:cs typeface="Arial" pitchFamily="34" charset="0"/>
              </a:rPr>
              <a:t>: </a:t>
            </a:r>
            <a:r>
              <a:rPr lang="en-US" sz="1050" dirty="0" err="1" smtClean="0">
                <a:cs typeface="Arial" pitchFamily="34" charset="0"/>
              </a:rPr>
              <a:t>Upr</a:t>
            </a:r>
            <a:r>
              <a:rPr lang="en-US" sz="1050" dirty="0" smtClean="0">
                <a:cs typeface="Arial" pitchFamily="34" charset="0"/>
              </a:rPr>
              <a:t> </a:t>
            </a:r>
            <a:r>
              <a:rPr lang="en-US" sz="1050" dirty="0" err="1" smtClean="0">
                <a:cs typeface="Arial" pitchFamily="34" charset="0"/>
              </a:rPr>
              <a:t>Wx</a:t>
            </a:r>
            <a:r>
              <a:rPr lang="en-US" sz="1050" dirty="0" smtClean="0">
                <a:cs typeface="Arial" pitchFamily="34" charset="0"/>
              </a:rPr>
              <a:t>/ 10644-11022</a:t>
            </a:r>
          </a:p>
          <a:p>
            <a:r>
              <a:rPr lang="en-US" sz="300" dirty="0">
                <a:cs typeface="Arial" pitchFamily="34" charset="0"/>
              </a:rPr>
              <a:t>17039205480000</a:t>
            </a:r>
          </a:p>
        </p:txBody>
      </p:sp>
      <p:sp>
        <p:nvSpPr>
          <p:cNvPr id="199" name="5-Point Star 198"/>
          <p:cNvSpPr/>
          <p:nvPr/>
        </p:nvSpPr>
        <p:spPr bwMode="auto">
          <a:xfrm>
            <a:off x="7234612" y="3628082"/>
            <a:ext cx="228600" cy="22860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cxnSp>
        <p:nvCxnSpPr>
          <p:cNvPr id="211" name="Straight Arrow Connector 210"/>
          <p:cNvCxnSpPr>
            <a:stCxn id="212" idx="3"/>
            <a:endCxn id="213" idx="1"/>
          </p:cNvCxnSpPr>
          <p:nvPr/>
        </p:nvCxnSpPr>
        <p:spPr>
          <a:xfrm>
            <a:off x="5564543" y="3432819"/>
            <a:ext cx="1474301" cy="3359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19"/>
          <p:cNvSpPr txBox="1">
            <a:spLocks noChangeArrowheads="1"/>
          </p:cNvSpPr>
          <p:nvPr/>
        </p:nvSpPr>
        <p:spPr bwMode="auto">
          <a:xfrm>
            <a:off x="3526345" y="3005779"/>
            <a:ext cx="2038198" cy="854080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 smtClean="0">
                <a:cs typeface="Arial" pitchFamily="34" charset="0"/>
              </a:rPr>
              <a:t>Midstates</a:t>
            </a:r>
            <a:r>
              <a:rPr lang="en-US" sz="1050" b="1" dirty="0" smtClean="0">
                <a:cs typeface="Arial" pitchFamily="34" charset="0"/>
              </a:rPr>
              <a:t> – Crowell 27-10</a:t>
            </a:r>
          </a:p>
          <a:p>
            <a:r>
              <a:rPr lang="en-US" sz="1050" b="1" dirty="0" smtClean="0">
                <a:cs typeface="Arial" pitchFamily="34" charset="0"/>
              </a:rPr>
              <a:t>Report'd: </a:t>
            </a:r>
            <a:r>
              <a:rPr lang="en-US" sz="1050" dirty="0" smtClean="0">
                <a:cs typeface="Arial" pitchFamily="34" charset="0"/>
              </a:rPr>
              <a:t>9/20/2012</a:t>
            </a: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590 BOPD,1100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 11400</a:t>
            </a:r>
          </a:p>
          <a:p>
            <a:r>
              <a:rPr lang="en-US" sz="1050" b="1" dirty="0" err="1" smtClean="0">
                <a:cs typeface="Arial" pitchFamily="34" charset="0"/>
              </a:rPr>
              <a:t>Obj</a:t>
            </a:r>
            <a:r>
              <a:rPr lang="en-US" sz="1050" b="1" dirty="0" smtClean="0">
                <a:cs typeface="Arial" pitchFamily="34" charset="0"/>
              </a:rPr>
              <a:t>/ </a:t>
            </a:r>
            <a:r>
              <a:rPr lang="en-US" sz="1050" b="1" dirty="0" err="1" smtClean="0">
                <a:cs typeface="Arial" pitchFamily="34" charset="0"/>
              </a:rPr>
              <a:t>Perf</a:t>
            </a:r>
            <a:r>
              <a:rPr lang="en-US" sz="1050" b="1" dirty="0" smtClean="0">
                <a:cs typeface="Arial" pitchFamily="34" charset="0"/>
              </a:rPr>
              <a:t>: </a:t>
            </a:r>
            <a:r>
              <a:rPr lang="en-US" sz="1050" dirty="0" err="1" smtClean="0">
                <a:cs typeface="Arial" pitchFamily="34" charset="0"/>
              </a:rPr>
              <a:t>Upr</a:t>
            </a:r>
            <a:r>
              <a:rPr lang="en-US" sz="1050" dirty="0" smtClean="0">
                <a:cs typeface="Arial" pitchFamily="34" charset="0"/>
              </a:rPr>
              <a:t> </a:t>
            </a:r>
            <a:r>
              <a:rPr lang="en-US" sz="1050" dirty="0" err="1" smtClean="0">
                <a:cs typeface="Arial" pitchFamily="34" charset="0"/>
              </a:rPr>
              <a:t>Wx</a:t>
            </a:r>
            <a:r>
              <a:rPr lang="en-US" sz="1050" dirty="0" smtClean="0">
                <a:cs typeface="Arial" pitchFamily="34" charset="0"/>
              </a:rPr>
              <a:t>/ 10916-11282</a:t>
            </a:r>
          </a:p>
          <a:p>
            <a:r>
              <a:rPr lang="en-US" sz="300" dirty="0">
                <a:cs typeface="Arial" pitchFamily="34" charset="0"/>
              </a:rPr>
              <a:t>17039205490000</a:t>
            </a:r>
          </a:p>
        </p:txBody>
      </p:sp>
      <p:sp>
        <p:nvSpPr>
          <p:cNvPr id="213" name="5-Point Star 212"/>
          <p:cNvSpPr/>
          <p:nvPr/>
        </p:nvSpPr>
        <p:spPr bwMode="auto">
          <a:xfrm>
            <a:off x="7038844" y="3681414"/>
            <a:ext cx="228600" cy="22860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cxnSp>
        <p:nvCxnSpPr>
          <p:cNvPr id="247" name="Straight Arrow Connector 246"/>
          <p:cNvCxnSpPr>
            <a:stCxn id="248" idx="3"/>
            <a:endCxn id="249" idx="1"/>
          </p:cNvCxnSpPr>
          <p:nvPr/>
        </p:nvCxnSpPr>
        <p:spPr>
          <a:xfrm>
            <a:off x="5222008" y="2478994"/>
            <a:ext cx="1900237" cy="121683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TextBox 19"/>
          <p:cNvSpPr txBox="1">
            <a:spLocks noChangeArrowheads="1"/>
          </p:cNvSpPr>
          <p:nvPr/>
        </p:nvSpPr>
        <p:spPr bwMode="auto">
          <a:xfrm>
            <a:off x="3183810" y="2051954"/>
            <a:ext cx="2038198" cy="854080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 smtClean="0">
                <a:cs typeface="Arial" pitchFamily="34" charset="0"/>
              </a:rPr>
              <a:t>Midstates</a:t>
            </a:r>
            <a:r>
              <a:rPr lang="en-US" sz="1050" b="1" dirty="0" smtClean="0">
                <a:cs typeface="Arial" pitchFamily="34" charset="0"/>
              </a:rPr>
              <a:t> – Crowell 27-13</a:t>
            </a:r>
          </a:p>
          <a:p>
            <a:r>
              <a:rPr lang="en-US" sz="1050" b="1" dirty="0" smtClean="0">
                <a:cs typeface="Arial" pitchFamily="34" charset="0"/>
              </a:rPr>
              <a:t>Report'd: </a:t>
            </a:r>
            <a:r>
              <a:rPr lang="en-US" sz="1050" dirty="0" smtClean="0">
                <a:cs typeface="Arial" pitchFamily="34" charset="0"/>
              </a:rPr>
              <a:t>9/20/2012</a:t>
            </a: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350 BOPD, 550 MCF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 11510</a:t>
            </a:r>
          </a:p>
          <a:p>
            <a:r>
              <a:rPr lang="en-US" sz="1050" b="1" dirty="0" err="1" smtClean="0">
                <a:cs typeface="Arial" pitchFamily="34" charset="0"/>
              </a:rPr>
              <a:t>Obj</a:t>
            </a:r>
            <a:r>
              <a:rPr lang="en-US" sz="1050" b="1" dirty="0" smtClean="0">
                <a:cs typeface="Arial" pitchFamily="34" charset="0"/>
              </a:rPr>
              <a:t>/ </a:t>
            </a:r>
            <a:r>
              <a:rPr lang="en-US" sz="1050" b="1" dirty="0" err="1" smtClean="0">
                <a:cs typeface="Arial" pitchFamily="34" charset="0"/>
              </a:rPr>
              <a:t>Perf</a:t>
            </a:r>
            <a:r>
              <a:rPr lang="en-US" sz="1050" b="1" dirty="0" smtClean="0">
                <a:cs typeface="Arial" pitchFamily="34" charset="0"/>
              </a:rPr>
              <a:t>: </a:t>
            </a:r>
            <a:r>
              <a:rPr lang="en-US" sz="1050" dirty="0" err="1" smtClean="0">
                <a:cs typeface="Arial" pitchFamily="34" charset="0"/>
              </a:rPr>
              <a:t>Upr</a:t>
            </a:r>
            <a:r>
              <a:rPr lang="en-US" sz="1050" dirty="0" smtClean="0">
                <a:cs typeface="Arial" pitchFamily="34" charset="0"/>
              </a:rPr>
              <a:t> </a:t>
            </a:r>
            <a:r>
              <a:rPr lang="en-US" sz="1050" dirty="0" err="1" smtClean="0">
                <a:cs typeface="Arial" pitchFamily="34" charset="0"/>
              </a:rPr>
              <a:t>Wx</a:t>
            </a:r>
            <a:r>
              <a:rPr lang="en-US" sz="1050" dirty="0" smtClean="0">
                <a:cs typeface="Arial" pitchFamily="34" charset="0"/>
              </a:rPr>
              <a:t>/ 11083-11406</a:t>
            </a:r>
          </a:p>
          <a:p>
            <a:r>
              <a:rPr lang="en-US" sz="300" dirty="0">
                <a:cs typeface="Arial" pitchFamily="34" charset="0"/>
              </a:rPr>
              <a:t>17039205590000</a:t>
            </a:r>
          </a:p>
        </p:txBody>
      </p:sp>
      <p:sp>
        <p:nvSpPr>
          <p:cNvPr id="249" name="5-Point Star 248"/>
          <p:cNvSpPr/>
          <p:nvPr/>
        </p:nvSpPr>
        <p:spPr bwMode="auto">
          <a:xfrm>
            <a:off x="7122245" y="3608513"/>
            <a:ext cx="228600" cy="22860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265" name="TextBox 264"/>
          <p:cNvSpPr txBox="1">
            <a:spLocks noChangeArrowheads="1"/>
          </p:cNvSpPr>
          <p:nvPr/>
        </p:nvSpPr>
        <p:spPr bwMode="auto">
          <a:xfrm>
            <a:off x="11342193" y="4377637"/>
            <a:ext cx="2110375" cy="854080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 smtClean="0">
                <a:cs typeface="Arial" pitchFamily="34" charset="0"/>
              </a:rPr>
              <a:t>Clovelly</a:t>
            </a:r>
            <a:r>
              <a:rPr lang="en-US" sz="1050" b="1" dirty="0" smtClean="0">
                <a:cs typeface="Arial" pitchFamily="34" charset="0"/>
              </a:rPr>
              <a:t> – </a:t>
            </a:r>
            <a:r>
              <a:rPr lang="en-US" sz="1050" b="1" dirty="0" err="1" smtClean="0">
                <a:cs typeface="Arial" pitchFamily="34" charset="0"/>
              </a:rPr>
              <a:t>Ledanois</a:t>
            </a:r>
            <a:r>
              <a:rPr lang="en-US" sz="1050" b="1" dirty="0" smtClean="0">
                <a:cs typeface="Arial" pitchFamily="34" charset="0"/>
              </a:rPr>
              <a:t> L&amp;S 4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 </a:t>
            </a:r>
            <a:r>
              <a:rPr lang="en-US" sz="1050" dirty="0" smtClean="0">
                <a:cs typeface="Arial" pitchFamily="34" charset="0"/>
              </a:rPr>
              <a:t>9/21/2012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30 BOPD, 510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 10720</a:t>
            </a:r>
          </a:p>
          <a:p>
            <a:r>
              <a:rPr lang="en-US" sz="1050" b="1" dirty="0" err="1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</a:t>
            </a:r>
            <a:r>
              <a:rPr lang="en-US" sz="1050" dirty="0">
                <a:cs typeface="Arial" pitchFamily="34" charset="0"/>
              </a:rPr>
              <a:t> </a:t>
            </a:r>
            <a:r>
              <a:rPr lang="en-US" sz="1050" dirty="0" err="1" smtClean="0">
                <a:cs typeface="Arial" pitchFamily="34" charset="0"/>
              </a:rPr>
              <a:t>Wx</a:t>
            </a:r>
            <a:r>
              <a:rPr lang="en-US" sz="1050" dirty="0" smtClean="0">
                <a:cs typeface="Arial" pitchFamily="34" charset="0"/>
              </a:rPr>
              <a:t>/ 9914-10260</a:t>
            </a:r>
          </a:p>
          <a:p>
            <a:r>
              <a:rPr lang="en-US" sz="300" b="1" dirty="0">
                <a:cs typeface="Arial" pitchFamily="34" charset="0"/>
              </a:rPr>
              <a:t>17039203880000</a:t>
            </a:r>
          </a:p>
        </p:txBody>
      </p:sp>
      <p:sp>
        <p:nvSpPr>
          <p:cNvPr id="266" name="5-Point Star 265"/>
          <p:cNvSpPr/>
          <p:nvPr/>
        </p:nvSpPr>
        <p:spPr bwMode="auto">
          <a:xfrm>
            <a:off x="7553535" y="4889127"/>
            <a:ext cx="228600" cy="22860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cxnSp>
        <p:nvCxnSpPr>
          <p:cNvPr id="267" name="Straight Arrow Connector 266"/>
          <p:cNvCxnSpPr>
            <a:stCxn id="265" idx="1"/>
            <a:endCxn id="266" idx="4"/>
          </p:cNvCxnSpPr>
          <p:nvPr/>
        </p:nvCxnSpPr>
        <p:spPr>
          <a:xfrm flipH="1">
            <a:off x="7782135" y="4804677"/>
            <a:ext cx="3560058" cy="17176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>
            <a:stCxn id="271" idx="2"/>
            <a:endCxn id="272" idx="0"/>
          </p:cNvCxnSpPr>
          <p:nvPr/>
        </p:nvCxnSpPr>
        <p:spPr>
          <a:xfrm>
            <a:off x="8374170" y="2848062"/>
            <a:ext cx="291786" cy="42154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TextBox 19"/>
          <p:cNvSpPr txBox="1">
            <a:spLocks noChangeArrowheads="1"/>
          </p:cNvSpPr>
          <p:nvPr/>
        </p:nvSpPr>
        <p:spPr bwMode="auto">
          <a:xfrm>
            <a:off x="7509581" y="1993982"/>
            <a:ext cx="1729177" cy="854080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 smtClean="0">
                <a:cs typeface="Arial" pitchFamily="34" charset="0"/>
              </a:rPr>
              <a:t>Inexco</a:t>
            </a:r>
            <a:r>
              <a:rPr lang="en-US" sz="1050" b="1" dirty="0" smtClean="0">
                <a:cs typeface="Arial" pitchFamily="34" charset="0"/>
              </a:rPr>
              <a:t> – CL&amp;M 22</a:t>
            </a:r>
          </a:p>
          <a:p>
            <a:r>
              <a:rPr lang="en-US" sz="1050" b="1" dirty="0" smtClean="0">
                <a:cs typeface="Arial" pitchFamily="34" charset="0"/>
              </a:rPr>
              <a:t>Report'd: </a:t>
            </a:r>
            <a:r>
              <a:rPr lang="en-US" sz="1050" dirty="0" smtClean="0">
                <a:cs typeface="Arial" pitchFamily="34" charset="0"/>
              </a:rPr>
              <a:t>9/24/2012</a:t>
            </a: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431 BOPD, 147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 11859</a:t>
            </a:r>
          </a:p>
          <a:p>
            <a:r>
              <a:rPr lang="en-US" sz="1050" b="1" dirty="0" err="1" smtClean="0">
                <a:cs typeface="Arial" pitchFamily="34" charset="0"/>
              </a:rPr>
              <a:t>Obj</a:t>
            </a:r>
            <a:r>
              <a:rPr lang="en-US" sz="1050" b="1" dirty="0" smtClean="0">
                <a:cs typeface="Arial" pitchFamily="34" charset="0"/>
              </a:rPr>
              <a:t>/ </a:t>
            </a:r>
            <a:r>
              <a:rPr lang="en-US" sz="1050" b="1" dirty="0" err="1" smtClean="0">
                <a:cs typeface="Arial" pitchFamily="34" charset="0"/>
              </a:rPr>
              <a:t>Perf</a:t>
            </a:r>
            <a:r>
              <a:rPr lang="en-US" sz="1050" b="1" dirty="0" smtClean="0">
                <a:cs typeface="Arial" pitchFamily="34" charset="0"/>
              </a:rPr>
              <a:t>: </a:t>
            </a:r>
            <a:r>
              <a:rPr lang="en-US" sz="1050" dirty="0" smtClean="0">
                <a:cs typeface="Arial" pitchFamily="34" charset="0"/>
              </a:rPr>
              <a:t>?/ 9221-9700</a:t>
            </a:r>
          </a:p>
          <a:p>
            <a:r>
              <a:rPr lang="en-US" sz="300" dirty="0">
                <a:cs typeface="Arial" pitchFamily="34" charset="0"/>
              </a:rPr>
              <a:t>17039204120000</a:t>
            </a:r>
          </a:p>
        </p:txBody>
      </p:sp>
      <p:sp>
        <p:nvSpPr>
          <p:cNvPr id="272" name="5-Point Star 271"/>
          <p:cNvSpPr/>
          <p:nvPr/>
        </p:nvSpPr>
        <p:spPr bwMode="auto">
          <a:xfrm>
            <a:off x="8551656" y="3269604"/>
            <a:ext cx="228600" cy="22860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cxnSp>
        <p:nvCxnSpPr>
          <p:cNvPr id="94" name="Straight Arrow Connector 93"/>
          <p:cNvCxnSpPr>
            <a:stCxn id="95" idx="2"/>
            <a:endCxn id="96" idx="0"/>
          </p:cNvCxnSpPr>
          <p:nvPr/>
        </p:nvCxnSpPr>
        <p:spPr>
          <a:xfrm>
            <a:off x="9080163" y="1896134"/>
            <a:ext cx="44295" cy="146100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19"/>
          <p:cNvSpPr txBox="1">
            <a:spLocks noChangeArrowheads="1"/>
          </p:cNvSpPr>
          <p:nvPr/>
        </p:nvSpPr>
        <p:spPr bwMode="auto">
          <a:xfrm>
            <a:off x="8233958" y="1042054"/>
            <a:ext cx="1692409" cy="854080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 smtClean="0">
                <a:cs typeface="Arial" pitchFamily="34" charset="0"/>
              </a:rPr>
              <a:t>Midstates</a:t>
            </a:r>
            <a:r>
              <a:rPr lang="en-US" sz="1050" b="1" dirty="0" smtClean="0">
                <a:cs typeface="Arial" pitchFamily="34" charset="0"/>
              </a:rPr>
              <a:t> – McDaniel 2</a:t>
            </a:r>
          </a:p>
          <a:p>
            <a:r>
              <a:rPr lang="en-US" sz="1050" b="1" dirty="0" smtClean="0">
                <a:cs typeface="Arial" pitchFamily="34" charset="0"/>
              </a:rPr>
              <a:t>Report'd: </a:t>
            </a:r>
            <a:r>
              <a:rPr lang="en-US" sz="1050" dirty="0" smtClean="0">
                <a:cs typeface="Arial" pitchFamily="34" charset="0"/>
              </a:rPr>
              <a:t>10/2/2012</a:t>
            </a:r>
          </a:p>
          <a:p>
            <a:r>
              <a:rPr lang="en-US" sz="1050" b="1" dirty="0" err="1" smtClean="0">
                <a:cs typeface="Arial" pitchFamily="34" charset="0"/>
              </a:rPr>
              <a:t>Satus</a:t>
            </a:r>
            <a:r>
              <a:rPr lang="en-US" sz="1050" b="1" dirty="0" smtClean="0">
                <a:cs typeface="Arial" pitchFamily="34" charset="0"/>
              </a:rPr>
              <a:t>: </a:t>
            </a:r>
            <a:r>
              <a:rPr lang="en-US" sz="1050" dirty="0" smtClean="0">
                <a:cs typeface="Arial" pitchFamily="34" charset="0"/>
              </a:rPr>
              <a:t>Future Utility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 11404</a:t>
            </a:r>
          </a:p>
          <a:p>
            <a:r>
              <a:rPr lang="en-US" sz="1050" b="1" dirty="0" err="1" smtClean="0">
                <a:cs typeface="Arial" pitchFamily="34" charset="0"/>
              </a:rPr>
              <a:t>Obj</a:t>
            </a:r>
            <a:r>
              <a:rPr lang="en-US" sz="1050" b="1" dirty="0" smtClean="0">
                <a:cs typeface="Arial" pitchFamily="34" charset="0"/>
              </a:rPr>
              <a:t>/ </a:t>
            </a:r>
            <a:r>
              <a:rPr lang="en-US" sz="1050" b="1" dirty="0" err="1" smtClean="0">
                <a:cs typeface="Arial" pitchFamily="34" charset="0"/>
              </a:rPr>
              <a:t>Perf</a:t>
            </a:r>
            <a:r>
              <a:rPr lang="en-US" sz="1050" b="1" dirty="0" smtClean="0">
                <a:cs typeface="Arial" pitchFamily="34" charset="0"/>
              </a:rPr>
              <a:t>: </a:t>
            </a:r>
            <a:r>
              <a:rPr lang="en-US" sz="1050" dirty="0" smtClean="0">
                <a:cs typeface="Arial" pitchFamily="34" charset="0"/>
              </a:rPr>
              <a:t>N/A</a:t>
            </a:r>
          </a:p>
          <a:p>
            <a:r>
              <a:rPr lang="en-US" sz="300" dirty="0" smtClean="0">
                <a:cs typeface="Arial" pitchFamily="34" charset="0"/>
              </a:rPr>
              <a:t>17039205470000</a:t>
            </a:r>
            <a:endParaRPr lang="en-US" sz="300" dirty="0">
              <a:cs typeface="Arial" pitchFamily="34" charset="0"/>
            </a:endParaRPr>
          </a:p>
        </p:txBody>
      </p:sp>
      <p:sp>
        <p:nvSpPr>
          <p:cNvPr id="96" name="5-Point Star 95"/>
          <p:cNvSpPr/>
          <p:nvPr/>
        </p:nvSpPr>
        <p:spPr bwMode="auto">
          <a:xfrm>
            <a:off x="9010158" y="3357141"/>
            <a:ext cx="228600" cy="228600"/>
          </a:xfrm>
          <a:prstGeom prst="star5">
            <a:avLst/>
          </a:prstGeom>
          <a:solidFill>
            <a:srgbClr val="A6E51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cxnSp>
        <p:nvCxnSpPr>
          <p:cNvPr id="91" name="Straight Arrow Connector 90"/>
          <p:cNvCxnSpPr>
            <a:stCxn id="92" idx="2"/>
            <a:endCxn id="93" idx="4"/>
          </p:cNvCxnSpPr>
          <p:nvPr/>
        </p:nvCxnSpPr>
        <p:spPr>
          <a:xfrm>
            <a:off x="7154155" y="1961602"/>
            <a:ext cx="333173" cy="222755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3" idx="1"/>
            <a:endCxn id="84" idx="4"/>
          </p:cNvCxnSpPr>
          <p:nvPr/>
        </p:nvCxnSpPr>
        <p:spPr>
          <a:xfrm flipH="1" flipV="1">
            <a:off x="10178343" y="5979109"/>
            <a:ext cx="2593521" cy="96223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/>
          <p:cNvCxnSpPr>
            <a:stCxn id="325" idx="1"/>
            <a:endCxn id="326" idx="3"/>
          </p:cNvCxnSpPr>
          <p:nvPr/>
        </p:nvCxnSpPr>
        <p:spPr>
          <a:xfrm flipH="1" flipV="1">
            <a:off x="7342715" y="5730760"/>
            <a:ext cx="3489298" cy="241960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" name="5-Point Star 325"/>
          <p:cNvSpPr/>
          <p:nvPr/>
        </p:nvSpPr>
        <p:spPr bwMode="auto">
          <a:xfrm>
            <a:off x="7157774" y="5502161"/>
            <a:ext cx="228600" cy="228600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cxnSp>
        <p:nvCxnSpPr>
          <p:cNvPr id="73" name="Straight Arrow Connector 72"/>
          <p:cNvCxnSpPr>
            <a:stCxn id="74" idx="2"/>
            <a:endCxn id="75" idx="4"/>
          </p:cNvCxnSpPr>
          <p:nvPr/>
        </p:nvCxnSpPr>
        <p:spPr>
          <a:xfrm>
            <a:off x="7287095" y="1042054"/>
            <a:ext cx="1490913" cy="253635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19"/>
          <p:cNvSpPr txBox="1">
            <a:spLocks noChangeArrowheads="1"/>
          </p:cNvSpPr>
          <p:nvPr/>
        </p:nvSpPr>
        <p:spPr bwMode="auto">
          <a:xfrm>
            <a:off x="6340232" y="187974"/>
            <a:ext cx="1893726" cy="854080"/>
          </a:xfrm>
          <a:prstGeom prst="rect">
            <a:avLst/>
          </a:prstGeom>
          <a:solidFill>
            <a:srgbClr val="A6E51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 smtClean="0">
                <a:cs typeface="Arial" pitchFamily="34" charset="0"/>
              </a:rPr>
              <a:t>Inexco</a:t>
            </a:r>
            <a:r>
              <a:rPr lang="en-US" sz="1050" b="1" dirty="0" smtClean="0">
                <a:cs typeface="Arial" pitchFamily="34" charset="0"/>
              </a:rPr>
              <a:t> – CL&amp;M 22 </a:t>
            </a:r>
            <a:r>
              <a:rPr lang="en-US" sz="1050" b="1" dirty="0" err="1" smtClean="0">
                <a:cs typeface="Arial" pitchFamily="34" charset="0"/>
              </a:rPr>
              <a:t>Recomp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 </a:t>
            </a:r>
            <a:r>
              <a:rPr lang="en-US" sz="1050" dirty="0" smtClean="0">
                <a:cs typeface="Arial" pitchFamily="34" charset="0"/>
              </a:rPr>
              <a:t>7/25/12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>
                <a:cs typeface="Arial" pitchFamily="34" charset="0"/>
              </a:rPr>
              <a:t>IP: </a:t>
            </a:r>
            <a:r>
              <a:rPr lang="en-US" sz="1050" dirty="0">
                <a:cs typeface="Arial" pitchFamily="34" charset="0"/>
              </a:rPr>
              <a:t>5</a:t>
            </a:r>
            <a:r>
              <a:rPr lang="en-US" sz="1050" dirty="0" smtClean="0">
                <a:cs typeface="Arial" pitchFamily="34" charset="0"/>
              </a:rPr>
              <a:t> BOPD, 2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 11900</a:t>
            </a:r>
          </a:p>
          <a:p>
            <a:r>
              <a:rPr lang="en-US" sz="1050" b="1" dirty="0" err="1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</a:t>
            </a:r>
            <a:r>
              <a:rPr lang="en-US" sz="1050" dirty="0">
                <a:cs typeface="Arial" pitchFamily="34" charset="0"/>
              </a:rPr>
              <a:t> </a:t>
            </a:r>
            <a:r>
              <a:rPr lang="en-US" sz="1050" dirty="0" err="1" smtClean="0">
                <a:cs typeface="Arial" pitchFamily="34" charset="0"/>
              </a:rPr>
              <a:t>Wx</a:t>
            </a:r>
            <a:r>
              <a:rPr lang="en-US" sz="1050" dirty="0" smtClean="0">
                <a:cs typeface="Arial" pitchFamily="34" charset="0"/>
              </a:rPr>
              <a:t>/ 9221-9241</a:t>
            </a:r>
            <a:endParaRPr lang="en-US" sz="1050" dirty="0">
              <a:cs typeface="Arial" pitchFamily="34" charset="0"/>
            </a:endParaRPr>
          </a:p>
          <a:p>
            <a:r>
              <a:rPr lang="en-US" sz="300" dirty="0" smtClean="0">
                <a:cs typeface="Arial" pitchFamily="34" charset="0"/>
              </a:rPr>
              <a:t>0</a:t>
            </a:r>
            <a:r>
              <a:rPr lang="en-US" sz="300" dirty="0" smtClean="0"/>
              <a:t>17039205210000</a:t>
            </a:r>
            <a:endParaRPr lang="en-US" sz="300" dirty="0"/>
          </a:p>
        </p:txBody>
      </p:sp>
      <p:cxnSp>
        <p:nvCxnSpPr>
          <p:cNvPr id="22" name="Straight Arrow Connector 21"/>
          <p:cNvCxnSpPr>
            <a:stCxn id="23" idx="2"/>
            <a:endCxn id="61" idx="4"/>
          </p:cNvCxnSpPr>
          <p:nvPr/>
        </p:nvCxnSpPr>
        <p:spPr>
          <a:xfrm flipH="1">
            <a:off x="7350756" y="1004538"/>
            <a:ext cx="1888002" cy="370536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0" idx="1"/>
            <a:endCxn id="56" idx="0"/>
          </p:cNvCxnSpPr>
          <p:nvPr/>
        </p:nvCxnSpPr>
        <p:spPr>
          <a:xfrm flipH="1">
            <a:off x="7951896" y="776597"/>
            <a:ext cx="2348191" cy="384598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Arrow Connector 351"/>
          <p:cNvCxnSpPr>
            <a:stCxn id="353" idx="1"/>
            <a:endCxn id="354" idx="4"/>
          </p:cNvCxnSpPr>
          <p:nvPr/>
        </p:nvCxnSpPr>
        <p:spPr>
          <a:xfrm flipH="1">
            <a:off x="9213315" y="2848062"/>
            <a:ext cx="2433338" cy="145540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TextBox 19"/>
          <p:cNvSpPr txBox="1">
            <a:spLocks noChangeArrowheads="1"/>
          </p:cNvSpPr>
          <p:nvPr/>
        </p:nvSpPr>
        <p:spPr bwMode="auto">
          <a:xfrm>
            <a:off x="11646653" y="2421022"/>
            <a:ext cx="1763371" cy="854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 smtClean="0">
                <a:cs typeface="Arial" pitchFamily="34" charset="0"/>
              </a:rPr>
              <a:t>Midstates</a:t>
            </a:r>
            <a:r>
              <a:rPr lang="en-US" sz="1050" b="1" dirty="0" smtClean="0">
                <a:cs typeface="Arial" pitchFamily="34" charset="0"/>
              </a:rPr>
              <a:t> – Crowell 26-1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 </a:t>
            </a:r>
            <a:r>
              <a:rPr lang="en-US" sz="1050" dirty="0" smtClean="0">
                <a:cs typeface="Arial" pitchFamily="34" charset="0"/>
              </a:rPr>
              <a:t>10/19/2012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324 BOPD, 1971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 11000</a:t>
            </a:r>
          </a:p>
          <a:p>
            <a:r>
              <a:rPr lang="en-US" sz="1050" b="1" dirty="0" err="1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</a:t>
            </a:r>
            <a:r>
              <a:rPr lang="en-US" sz="1050" dirty="0">
                <a:cs typeface="Arial" pitchFamily="34" charset="0"/>
              </a:rPr>
              <a:t> </a:t>
            </a:r>
            <a:r>
              <a:rPr lang="en-US" sz="1050" dirty="0" err="1" smtClean="0">
                <a:cs typeface="Arial" pitchFamily="34" charset="0"/>
              </a:rPr>
              <a:t>Wx</a:t>
            </a:r>
            <a:r>
              <a:rPr lang="en-US" sz="1050" dirty="0" smtClean="0">
                <a:cs typeface="Arial" pitchFamily="34" charset="0"/>
              </a:rPr>
              <a:t>/ 10608-10876</a:t>
            </a:r>
          </a:p>
          <a:p>
            <a:r>
              <a:rPr lang="en-US" sz="300" dirty="0" smtClean="0"/>
              <a:t>17039204880000</a:t>
            </a:r>
            <a:endParaRPr lang="en-US" sz="300" dirty="0"/>
          </a:p>
        </p:txBody>
      </p:sp>
      <p:sp>
        <p:nvSpPr>
          <p:cNvPr id="354" name="5-Point Star 353"/>
          <p:cNvSpPr/>
          <p:nvPr/>
        </p:nvSpPr>
        <p:spPr bwMode="auto">
          <a:xfrm>
            <a:off x="8984715" y="4216147"/>
            <a:ext cx="228600" cy="228600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cxnSp>
        <p:nvCxnSpPr>
          <p:cNvPr id="355" name="Straight Arrow Connector 354"/>
          <p:cNvCxnSpPr>
            <a:stCxn id="356" idx="3"/>
            <a:endCxn id="357" idx="1"/>
          </p:cNvCxnSpPr>
          <p:nvPr/>
        </p:nvCxnSpPr>
        <p:spPr>
          <a:xfrm flipV="1">
            <a:off x="3588168" y="5312356"/>
            <a:ext cx="2564046" cy="92583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TextBox 19"/>
          <p:cNvSpPr txBox="1">
            <a:spLocks noChangeArrowheads="1"/>
          </p:cNvSpPr>
          <p:nvPr/>
        </p:nvSpPr>
        <p:spPr bwMode="auto">
          <a:xfrm>
            <a:off x="1549970" y="5811152"/>
            <a:ext cx="2038198" cy="854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 smtClean="0">
                <a:cs typeface="Arial" pitchFamily="34" charset="0"/>
              </a:rPr>
              <a:t>Midstates</a:t>
            </a:r>
            <a:r>
              <a:rPr lang="en-US" sz="1050" b="1" dirty="0" smtClean="0">
                <a:cs typeface="Arial" pitchFamily="34" charset="0"/>
              </a:rPr>
              <a:t> – LeBlanc 34-2</a:t>
            </a:r>
          </a:p>
          <a:p>
            <a:r>
              <a:rPr lang="en-US" sz="1050" b="1" dirty="0" smtClean="0">
                <a:cs typeface="Arial" pitchFamily="34" charset="0"/>
              </a:rPr>
              <a:t>Report'd: </a:t>
            </a:r>
            <a:r>
              <a:rPr lang="en-US" sz="1050" dirty="0" smtClean="0">
                <a:cs typeface="Arial" pitchFamily="34" charset="0"/>
              </a:rPr>
              <a:t>10/10/2012</a:t>
            </a: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290 BOPD, 756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 11450</a:t>
            </a:r>
          </a:p>
          <a:p>
            <a:r>
              <a:rPr lang="en-US" sz="1050" b="1" dirty="0" err="1" smtClean="0">
                <a:cs typeface="Arial" pitchFamily="34" charset="0"/>
              </a:rPr>
              <a:t>Obj</a:t>
            </a:r>
            <a:r>
              <a:rPr lang="en-US" sz="1050" b="1" dirty="0" smtClean="0">
                <a:cs typeface="Arial" pitchFamily="34" charset="0"/>
              </a:rPr>
              <a:t>/ </a:t>
            </a:r>
            <a:r>
              <a:rPr lang="en-US" sz="1050" b="1" dirty="0" err="1" smtClean="0">
                <a:cs typeface="Arial" pitchFamily="34" charset="0"/>
              </a:rPr>
              <a:t>Perf</a:t>
            </a:r>
            <a:r>
              <a:rPr lang="en-US" sz="1050" b="1" dirty="0" smtClean="0">
                <a:cs typeface="Arial" pitchFamily="34" charset="0"/>
              </a:rPr>
              <a:t>: </a:t>
            </a:r>
            <a:r>
              <a:rPr lang="en-US" sz="1050" dirty="0" err="1" smtClean="0">
                <a:cs typeface="Arial" pitchFamily="34" charset="0"/>
              </a:rPr>
              <a:t>Upr</a:t>
            </a:r>
            <a:r>
              <a:rPr lang="en-US" sz="1050" dirty="0" smtClean="0">
                <a:cs typeface="Arial" pitchFamily="34" charset="0"/>
              </a:rPr>
              <a:t> </a:t>
            </a:r>
            <a:r>
              <a:rPr lang="en-US" sz="1050" dirty="0" err="1" smtClean="0">
                <a:cs typeface="Arial" pitchFamily="34" charset="0"/>
              </a:rPr>
              <a:t>Wx</a:t>
            </a:r>
            <a:r>
              <a:rPr lang="en-US" sz="1050" dirty="0" smtClean="0">
                <a:cs typeface="Arial" pitchFamily="34" charset="0"/>
              </a:rPr>
              <a:t>/ 10982-11272</a:t>
            </a:r>
          </a:p>
          <a:p>
            <a:r>
              <a:rPr lang="en-US" sz="300" dirty="0" smtClean="0">
                <a:cs typeface="Arial" pitchFamily="34" charset="0"/>
              </a:rPr>
              <a:t>17039205440000</a:t>
            </a:r>
            <a:endParaRPr lang="en-US" sz="300" dirty="0">
              <a:cs typeface="Arial" pitchFamily="34" charset="0"/>
            </a:endParaRPr>
          </a:p>
        </p:txBody>
      </p:sp>
      <p:sp>
        <p:nvSpPr>
          <p:cNvPr id="357" name="5-Point Star 356"/>
          <p:cNvSpPr/>
          <p:nvPr/>
        </p:nvSpPr>
        <p:spPr bwMode="auto">
          <a:xfrm>
            <a:off x="6152214" y="5225039"/>
            <a:ext cx="228600" cy="228600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cxnSp>
        <p:nvCxnSpPr>
          <p:cNvPr id="363" name="Straight Arrow Connector 362"/>
          <p:cNvCxnSpPr>
            <a:stCxn id="364" idx="1"/>
            <a:endCxn id="365" idx="1"/>
          </p:cNvCxnSpPr>
          <p:nvPr/>
        </p:nvCxnSpPr>
        <p:spPr>
          <a:xfrm flipH="1" flipV="1">
            <a:off x="10388344" y="1659695"/>
            <a:ext cx="1262574" cy="20810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TextBox 19"/>
          <p:cNvSpPr txBox="1">
            <a:spLocks noChangeArrowheads="1"/>
          </p:cNvSpPr>
          <p:nvPr/>
        </p:nvSpPr>
        <p:spPr bwMode="auto">
          <a:xfrm>
            <a:off x="11650918" y="1425372"/>
            <a:ext cx="2038198" cy="8848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 smtClean="0">
                <a:cs typeface="Arial" pitchFamily="34" charset="0"/>
              </a:rPr>
              <a:t>Midstates</a:t>
            </a:r>
            <a:r>
              <a:rPr lang="en-US" sz="1050" b="1" dirty="0" smtClean="0">
                <a:cs typeface="Arial" pitchFamily="34" charset="0"/>
              </a:rPr>
              <a:t> – McDaniel 2</a:t>
            </a:r>
          </a:p>
          <a:p>
            <a:r>
              <a:rPr lang="en-US" sz="1050" b="1" dirty="0" smtClean="0">
                <a:cs typeface="Arial" pitchFamily="34" charset="0"/>
              </a:rPr>
              <a:t>Report'd: </a:t>
            </a:r>
            <a:r>
              <a:rPr lang="en-US" sz="1050" dirty="0" smtClean="0">
                <a:cs typeface="Arial" pitchFamily="34" charset="0"/>
              </a:rPr>
              <a:t>10/23/2012</a:t>
            </a: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14 BOPD, 26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 11404</a:t>
            </a:r>
          </a:p>
          <a:p>
            <a:r>
              <a:rPr lang="en-US" sz="1050" b="1" dirty="0" err="1" smtClean="0">
                <a:cs typeface="Arial" pitchFamily="34" charset="0"/>
              </a:rPr>
              <a:t>Obj</a:t>
            </a:r>
            <a:r>
              <a:rPr lang="en-US" sz="1050" b="1" dirty="0" smtClean="0">
                <a:cs typeface="Arial" pitchFamily="34" charset="0"/>
              </a:rPr>
              <a:t>/ </a:t>
            </a:r>
            <a:r>
              <a:rPr lang="en-US" sz="1050" b="1" dirty="0" err="1" smtClean="0">
                <a:cs typeface="Arial" pitchFamily="34" charset="0"/>
              </a:rPr>
              <a:t>Perf</a:t>
            </a:r>
            <a:r>
              <a:rPr lang="en-US" sz="1050" b="1" dirty="0" smtClean="0">
                <a:cs typeface="Arial" pitchFamily="34" charset="0"/>
              </a:rPr>
              <a:t>: </a:t>
            </a:r>
            <a:r>
              <a:rPr lang="en-US" sz="1050" dirty="0" err="1" smtClean="0">
                <a:cs typeface="Arial" pitchFamily="34" charset="0"/>
              </a:rPr>
              <a:t>Upr</a:t>
            </a:r>
            <a:r>
              <a:rPr lang="en-US" sz="1050" dirty="0" smtClean="0">
                <a:cs typeface="Arial" pitchFamily="34" charset="0"/>
              </a:rPr>
              <a:t> </a:t>
            </a:r>
            <a:r>
              <a:rPr lang="en-US" sz="1050" dirty="0" err="1" smtClean="0">
                <a:cs typeface="Arial" pitchFamily="34" charset="0"/>
              </a:rPr>
              <a:t>Wx</a:t>
            </a:r>
            <a:r>
              <a:rPr lang="en-US" sz="1050" dirty="0" smtClean="0">
                <a:cs typeface="Arial" pitchFamily="34" charset="0"/>
              </a:rPr>
              <a:t>/ 10714-10836</a:t>
            </a:r>
          </a:p>
          <a:p>
            <a:r>
              <a:rPr lang="en-US" sz="500" dirty="0">
                <a:cs typeface="Arial" pitchFamily="34" charset="0"/>
              </a:rPr>
              <a:t>17039205470000</a:t>
            </a:r>
          </a:p>
        </p:txBody>
      </p:sp>
      <p:sp>
        <p:nvSpPr>
          <p:cNvPr id="365" name="5-Point Star 364"/>
          <p:cNvSpPr/>
          <p:nvPr/>
        </p:nvSpPr>
        <p:spPr bwMode="auto">
          <a:xfrm>
            <a:off x="10388344" y="1572378"/>
            <a:ext cx="228600" cy="228600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cxnSp>
        <p:nvCxnSpPr>
          <p:cNvPr id="370" name="Straight Arrow Connector 369"/>
          <p:cNvCxnSpPr>
            <a:stCxn id="371" idx="3"/>
            <a:endCxn id="372" idx="2"/>
          </p:cNvCxnSpPr>
          <p:nvPr/>
        </p:nvCxnSpPr>
        <p:spPr>
          <a:xfrm flipV="1">
            <a:off x="3610064" y="5493781"/>
            <a:ext cx="2540488" cy="175385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TextBox 19"/>
          <p:cNvSpPr txBox="1">
            <a:spLocks noChangeArrowheads="1"/>
          </p:cNvSpPr>
          <p:nvPr/>
        </p:nvSpPr>
        <p:spPr bwMode="auto">
          <a:xfrm>
            <a:off x="1571866" y="6805206"/>
            <a:ext cx="2038198" cy="8848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 smtClean="0">
                <a:cs typeface="Arial" pitchFamily="34" charset="0"/>
              </a:rPr>
              <a:t>Midstates</a:t>
            </a:r>
            <a:r>
              <a:rPr lang="en-US" sz="1050" b="1" dirty="0" smtClean="0">
                <a:cs typeface="Arial" pitchFamily="34" charset="0"/>
              </a:rPr>
              <a:t> – Perkins 34-7</a:t>
            </a:r>
          </a:p>
          <a:p>
            <a:r>
              <a:rPr lang="en-US" sz="1050" b="1" dirty="0" smtClean="0">
                <a:cs typeface="Arial" pitchFamily="34" charset="0"/>
              </a:rPr>
              <a:t>Report'd: </a:t>
            </a:r>
            <a:r>
              <a:rPr lang="en-US" sz="1050" dirty="0" smtClean="0">
                <a:cs typeface="Arial" pitchFamily="34" charset="0"/>
              </a:rPr>
              <a:t>10/10/2012</a:t>
            </a: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55 BOPD, 76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 11760</a:t>
            </a:r>
          </a:p>
          <a:p>
            <a:r>
              <a:rPr lang="en-US" sz="1050" b="1" dirty="0" err="1" smtClean="0">
                <a:cs typeface="Arial" pitchFamily="34" charset="0"/>
              </a:rPr>
              <a:t>Obj</a:t>
            </a:r>
            <a:r>
              <a:rPr lang="en-US" sz="1050" b="1" dirty="0" smtClean="0">
                <a:cs typeface="Arial" pitchFamily="34" charset="0"/>
              </a:rPr>
              <a:t>/ </a:t>
            </a:r>
            <a:r>
              <a:rPr lang="en-US" sz="1050" b="1" dirty="0" err="1" smtClean="0">
                <a:cs typeface="Arial" pitchFamily="34" charset="0"/>
              </a:rPr>
              <a:t>Perf</a:t>
            </a:r>
            <a:r>
              <a:rPr lang="en-US" sz="1050" b="1" dirty="0" smtClean="0">
                <a:cs typeface="Arial" pitchFamily="34" charset="0"/>
              </a:rPr>
              <a:t>: </a:t>
            </a:r>
            <a:r>
              <a:rPr lang="en-US" sz="1050" dirty="0" err="1" smtClean="0">
                <a:cs typeface="Arial" pitchFamily="34" charset="0"/>
              </a:rPr>
              <a:t>Upr</a:t>
            </a:r>
            <a:r>
              <a:rPr lang="en-US" sz="1050" dirty="0" smtClean="0">
                <a:cs typeface="Arial" pitchFamily="34" charset="0"/>
              </a:rPr>
              <a:t> </a:t>
            </a:r>
            <a:r>
              <a:rPr lang="en-US" sz="1050" dirty="0" err="1" smtClean="0">
                <a:cs typeface="Arial" pitchFamily="34" charset="0"/>
              </a:rPr>
              <a:t>Wx</a:t>
            </a:r>
            <a:r>
              <a:rPr lang="en-US" sz="1050" dirty="0" smtClean="0">
                <a:cs typeface="Arial" pitchFamily="34" charset="0"/>
              </a:rPr>
              <a:t>/ 11215-11450</a:t>
            </a:r>
            <a:endParaRPr lang="en-US" sz="1200" dirty="0" smtClean="0">
              <a:cs typeface="Arial" pitchFamily="34" charset="0"/>
            </a:endParaRPr>
          </a:p>
          <a:p>
            <a:r>
              <a:rPr lang="en-US" sz="500" dirty="0" smtClean="0">
                <a:cs typeface="Arial" pitchFamily="34" charset="0"/>
              </a:rPr>
              <a:t>17039205570000</a:t>
            </a:r>
            <a:endParaRPr lang="en-US" sz="500" dirty="0">
              <a:cs typeface="Arial" pitchFamily="34" charset="0"/>
            </a:endParaRPr>
          </a:p>
        </p:txBody>
      </p:sp>
      <p:sp>
        <p:nvSpPr>
          <p:cNvPr id="372" name="5-Point Star 371"/>
          <p:cNvSpPr/>
          <p:nvPr/>
        </p:nvSpPr>
        <p:spPr bwMode="auto">
          <a:xfrm>
            <a:off x="6106893" y="5265182"/>
            <a:ext cx="228600" cy="228600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cxnSp>
        <p:nvCxnSpPr>
          <p:cNvPr id="79" name="Straight Arrow Connector 78"/>
          <p:cNvCxnSpPr>
            <a:stCxn id="80" idx="3"/>
            <a:endCxn id="81" idx="2"/>
          </p:cNvCxnSpPr>
          <p:nvPr/>
        </p:nvCxnSpPr>
        <p:spPr>
          <a:xfrm>
            <a:off x="3219216" y="3392483"/>
            <a:ext cx="2660993" cy="80521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662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r="6209"/>
          <a:stretch/>
        </p:blipFill>
        <p:spPr bwMode="auto">
          <a:xfrm>
            <a:off x="900088" y="101302"/>
            <a:ext cx="13772766" cy="988089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7007859" y="63327"/>
            <a:ext cx="5417877" cy="774731"/>
          </a:xfrm>
          <a:prstGeom prst="rect">
            <a:avLst/>
          </a:prstGeom>
          <a:solidFill>
            <a:srgbClr val="A6E51B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lIns="35719" tIns="17859" rIns="35719" bIns="17859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600" dirty="0" err="1">
                <a:solidFill>
                  <a:prstClr val="black"/>
                </a:solidFill>
                <a:latin typeface="Calibri" pitchFamily="34" charset="0"/>
              </a:rPr>
              <a:t>Wx</a:t>
            </a:r>
            <a:r>
              <a:rPr lang="en-US" sz="3600" dirty="0">
                <a:solidFill>
                  <a:prstClr val="black"/>
                </a:solidFill>
                <a:latin typeface="Calibri" pitchFamily="34" charset="0"/>
              </a:rPr>
              <a:t>: Eastern La Completion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11-1-2012</a:t>
            </a:r>
          </a:p>
        </p:txBody>
      </p:sp>
      <p:pic>
        <p:nvPicPr>
          <p:cNvPr id="4" name="Picture 3" descr="Geoframe PPT's - Clif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9149" r="4167" b="26657"/>
          <a:stretch>
            <a:fillRect/>
          </a:stretch>
        </p:blipFill>
        <p:spPr bwMode="auto">
          <a:xfrm>
            <a:off x="9546032" y="8447404"/>
            <a:ext cx="4855514" cy="1534796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2014925" y="8450278"/>
            <a:ext cx="2045676" cy="1493625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4000">
              <a:solidFill>
                <a:prstClr val="white"/>
              </a:solidFill>
            </a:endParaRPr>
          </a:p>
        </p:txBody>
      </p:sp>
      <p:sp>
        <p:nvSpPr>
          <p:cNvPr id="7" name="TextBox 41"/>
          <p:cNvSpPr txBox="1">
            <a:spLocks noChangeArrowheads="1"/>
          </p:cNvSpPr>
          <p:nvPr/>
        </p:nvSpPr>
        <p:spPr bwMode="auto">
          <a:xfrm>
            <a:off x="1157136" y="2806060"/>
            <a:ext cx="2497583" cy="884858"/>
          </a:xfrm>
          <a:prstGeom prst="rect">
            <a:avLst/>
          </a:prstGeom>
          <a:solidFill>
            <a:srgbClr val="A6E51B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>
                <a:cs typeface="Arial" pitchFamily="34" charset="0"/>
              </a:rPr>
              <a:t>Atinum</a:t>
            </a:r>
            <a:r>
              <a:rPr lang="en-US" sz="1050" b="1" dirty="0">
                <a:cs typeface="Arial" pitchFamily="34" charset="0"/>
              </a:rPr>
              <a:t> Operating </a:t>
            </a:r>
            <a:r>
              <a:rPr lang="en-US" sz="1050" dirty="0">
                <a:cs typeface="Arial" pitchFamily="34" charset="0"/>
              </a:rPr>
              <a:t>– Indigo 16-1</a:t>
            </a:r>
          </a:p>
          <a:p>
            <a:r>
              <a:rPr lang="en-US" sz="1050" b="1" dirty="0" smtClean="0">
                <a:cs typeface="Arial" pitchFamily="34" charset="0"/>
              </a:rPr>
              <a:t>Report'd:</a:t>
            </a:r>
            <a:r>
              <a:rPr lang="en-US" sz="1050" dirty="0" smtClean="0">
                <a:cs typeface="Arial" pitchFamily="34" charset="0"/>
              </a:rPr>
              <a:t> 1/3/12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IP:  </a:t>
            </a:r>
            <a:r>
              <a:rPr lang="en-US" sz="1050" dirty="0">
                <a:cs typeface="Arial" pitchFamily="34" charset="0"/>
              </a:rPr>
              <a:t>Casing Collapsed – Possible </a:t>
            </a:r>
            <a:r>
              <a:rPr lang="en-US" sz="1050" dirty="0" err="1">
                <a:cs typeface="Arial" pitchFamily="34" charset="0"/>
              </a:rPr>
              <a:t>Redrill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22,671</a:t>
            </a:r>
          </a:p>
          <a:p>
            <a:r>
              <a:rPr lang="en-US" sz="1050" b="1" dirty="0" err="1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 </a:t>
            </a:r>
            <a:r>
              <a:rPr lang="en-US" sz="1050" dirty="0" err="1" smtClean="0">
                <a:cs typeface="Arial" pitchFamily="34" charset="0"/>
              </a:rPr>
              <a:t>Aus</a:t>
            </a:r>
            <a:r>
              <a:rPr lang="en-US" sz="1050" dirty="0" smtClean="0">
                <a:cs typeface="Arial" pitchFamily="34" charset="0"/>
              </a:rPr>
              <a:t> </a:t>
            </a:r>
            <a:r>
              <a:rPr lang="en-US" sz="1050" dirty="0" err="1" smtClean="0">
                <a:cs typeface="Arial" pitchFamily="34" charset="0"/>
              </a:rPr>
              <a:t>Chlk</a:t>
            </a:r>
            <a:r>
              <a:rPr lang="en-US" sz="1050" dirty="0" smtClean="0">
                <a:cs typeface="Arial" pitchFamily="34" charset="0"/>
              </a:rPr>
              <a:t>/ N/A</a:t>
            </a:r>
            <a:endParaRPr lang="en-US" sz="1050" dirty="0">
              <a:cs typeface="Arial" pitchFamily="34" charset="0"/>
            </a:endParaRPr>
          </a:p>
          <a:p>
            <a:r>
              <a:rPr lang="en-US" sz="500" dirty="0">
                <a:cs typeface="Arial" pitchFamily="34" charset="0"/>
              </a:rPr>
              <a:t>17097210750000</a:t>
            </a:r>
            <a:endParaRPr lang="en-US" sz="500" b="1" dirty="0">
              <a:cs typeface="Arial" pitchFamily="34" charset="0"/>
            </a:endParaRPr>
          </a:p>
        </p:txBody>
      </p:sp>
      <p:sp>
        <p:nvSpPr>
          <p:cNvPr id="9" name="TextBox 41"/>
          <p:cNvSpPr txBox="1">
            <a:spLocks noChangeArrowheads="1"/>
          </p:cNvSpPr>
          <p:nvPr/>
        </p:nvSpPr>
        <p:spPr bwMode="auto">
          <a:xfrm>
            <a:off x="2802399" y="6922248"/>
            <a:ext cx="2197030" cy="807913"/>
          </a:xfrm>
          <a:prstGeom prst="rect">
            <a:avLst/>
          </a:prstGeom>
          <a:solidFill>
            <a:srgbClr val="A6E51B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>
                <a:cs typeface="Arial" pitchFamily="34" charset="0"/>
              </a:rPr>
              <a:t>R &amp; D Exploration – </a:t>
            </a:r>
            <a:r>
              <a:rPr lang="en-US" sz="1050" dirty="0" err="1">
                <a:cs typeface="Arial" pitchFamily="34" charset="0"/>
              </a:rPr>
              <a:t>Kennison</a:t>
            </a:r>
            <a:r>
              <a:rPr lang="en-US" sz="1050" dirty="0">
                <a:cs typeface="Arial" pitchFamily="34" charset="0"/>
              </a:rPr>
              <a:t> #1</a:t>
            </a:r>
          </a:p>
          <a:p>
            <a:r>
              <a:rPr lang="en-US" sz="1050" b="1" dirty="0" smtClean="0">
                <a:cs typeface="Arial" pitchFamily="34" charset="0"/>
              </a:rPr>
              <a:t>Report'd:</a:t>
            </a:r>
            <a:r>
              <a:rPr lang="en-US" sz="1050" dirty="0" smtClean="0">
                <a:cs typeface="Arial" pitchFamily="34" charset="0"/>
              </a:rPr>
              <a:t> 1/4/12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IP:  </a:t>
            </a:r>
            <a:r>
              <a:rPr lang="en-US" sz="1050" dirty="0" smtClean="0">
                <a:cs typeface="Arial" pitchFamily="34" charset="0"/>
              </a:rPr>
              <a:t>Future Utility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18,100</a:t>
            </a:r>
          </a:p>
          <a:p>
            <a:r>
              <a:rPr lang="en-US" sz="1050" b="1" dirty="0" err="1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 </a:t>
            </a:r>
            <a:r>
              <a:rPr lang="en-US" sz="1050" dirty="0" smtClean="0">
                <a:cs typeface="Arial" pitchFamily="34" charset="0"/>
              </a:rPr>
              <a:t>Wilcox/</a:t>
            </a:r>
            <a:r>
              <a:rPr lang="en-US" sz="1050" b="1" dirty="0" smtClean="0">
                <a:cs typeface="Arial" pitchFamily="34" charset="0"/>
              </a:rPr>
              <a:t> </a:t>
            </a:r>
            <a:r>
              <a:rPr lang="en-US" sz="1050" dirty="0" smtClean="0">
                <a:cs typeface="Arial" pitchFamily="34" charset="0"/>
              </a:rPr>
              <a:t>N/A</a:t>
            </a:r>
            <a:endParaRPr lang="en-US" sz="1050" dirty="0">
              <a:cs typeface="Arial" pitchFamily="34" charset="0"/>
            </a:endParaRPr>
          </a:p>
        </p:txBody>
      </p:sp>
      <p:sp>
        <p:nvSpPr>
          <p:cNvPr id="11" name="TextBox 31"/>
          <p:cNvSpPr txBox="1">
            <a:spLocks noChangeArrowheads="1"/>
          </p:cNvSpPr>
          <p:nvPr/>
        </p:nvSpPr>
        <p:spPr bwMode="auto">
          <a:xfrm>
            <a:off x="4081593" y="4903737"/>
            <a:ext cx="1583754" cy="1046440"/>
          </a:xfrm>
          <a:prstGeom prst="rect">
            <a:avLst/>
          </a:prstGeom>
          <a:solidFill>
            <a:srgbClr val="A6E51B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>
                <a:cs typeface="Arial" pitchFamily="34" charset="0"/>
              </a:rPr>
              <a:t>Pay Oil– </a:t>
            </a:r>
            <a:r>
              <a:rPr lang="en-US" sz="1050" dirty="0">
                <a:cs typeface="Arial" pitchFamily="34" charset="0"/>
              </a:rPr>
              <a:t>Garland-12</a:t>
            </a:r>
          </a:p>
          <a:p>
            <a:r>
              <a:rPr lang="en-US" sz="1050" b="1" dirty="0" smtClean="0">
                <a:cs typeface="Arial" pitchFamily="34" charset="0"/>
              </a:rPr>
              <a:t>Report'd:</a:t>
            </a:r>
            <a:r>
              <a:rPr lang="en-US" sz="1050" dirty="0" smtClean="0">
                <a:cs typeface="Arial" pitchFamily="34" charset="0"/>
              </a:rPr>
              <a:t> 1/10/12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>
                <a:cs typeface="Arial" pitchFamily="34" charset="0"/>
              </a:rPr>
              <a:t>IP: </a:t>
            </a:r>
            <a:r>
              <a:rPr lang="en-US" sz="1050" dirty="0">
                <a:cs typeface="Arial" pitchFamily="34" charset="0"/>
              </a:rPr>
              <a:t>8 </a:t>
            </a:r>
            <a:r>
              <a:rPr lang="en-US" sz="1050" dirty="0" smtClean="0">
                <a:cs typeface="Arial" pitchFamily="34" charset="0"/>
              </a:rPr>
              <a:t>BOPD </a:t>
            </a:r>
            <a:r>
              <a:rPr lang="en-US" sz="1050" dirty="0">
                <a:cs typeface="Arial" pitchFamily="34" charset="0"/>
              </a:rPr>
              <a:t>90 BWPD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1,650</a:t>
            </a:r>
          </a:p>
          <a:p>
            <a:r>
              <a:rPr lang="en-US" sz="1050" b="1" dirty="0" err="1" smtClean="0">
                <a:cs typeface="Arial" pitchFamily="34" charset="0"/>
              </a:rPr>
              <a:t>Obj</a:t>
            </a:r>
            <a:r>
              <a:rPr lang="en-US" sz="1050" b="1" dirty="0" smtClean="0">
                <a:cs typeface="Arial" pitchFamily="34" charset="0"/>
              </a:rPr>
              <a:t>: </a:t>
            </a:r>
            <a:r>
              <a:rPr lang="en-US" sz="1050" dirty="0" smtClean="0">
                <a:cs typeface="Arial" pitchFamily="34" charset="0"/>
              </a:rPr>
              <a:t>Miocene Red PMP</a:t>
            </a:r>
            <a:endParaRPr lang="en-US" sz="1050" b="1" dirty="0" smtClean="0">
              <a:cs typeface="Arial" pitchFamily="34" charset="0"/>
            </a:endParaRPr>
          </a:p>
          <a:p>
            <a:r>
              <a:rPr lang="en-US" sz="1050" b="1" dirty="0" err="1" smtClean="0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 </a:t>
            </a:r>
            <a:r>
              <a:rPr lang="en-US" sz="1050" dirty="0">
                <a:cs typeface="Arial" pitchFamily="34" charset="0"/>
              </a:rPr>
              <a:t>1</a:t>
            </a:r>
            <a:r>
              <a:rPr lang="en-US" sz="1050" dirty="0" smtClean="0">
                <a:cs typeface="Arial" pitchFamily="34" charset="0"/>
              </a:rPr>
              <a:t>630-1640</a:t>
            </a:r>
          </a:p>
          <a:p>
            <a:r>
              <a:rPr lang="en-US" sz="500" dirty="0">
                <a:cs typeface="Arial" pitchFamily="34" charset="0"/>
              </a:rPr>
              <a:t>17097210330000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892606" y="4478977"/>
            <a:ext cx="1829660" cy="884858"/>
          </a:xfrm>
          <a:prstGeom prst="rect">
            <a:avLst/>
          </a:prstGeom>
          <a:solidFill>
            <a:srgbClr val="A6E51B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>
                <a:cs typeface="Arial" pitchFamily="34" charset="0"/>
              </a:rPr>
              <a:t>Neumin</a:t>
            </a:r>
            <a:r>
              <a:rPr lang="en-US" sz="1050" b="1" dirty="0">
                <a:cs typeface="Arial" pitchFamily="34" charset="0"/>
              </a:rPr>
              <a:t> Prod – </a:t>
            </a:r>
            <a:r>
              <a:rPr lang="en-US" sz="1050" dirty="0" smtClean="0">
                <a:cs typeface="Arial" pitchFamily="34" charset="0"/>
              </a:rPr>
              <a:t>Kimball </a:t>
            </a:r>
            <a:r>
              <a:rPr lang="en-US" sz="1050" dirty="0" err="1" smtClean="0">
                <a:cs typeface="Arial" pitchFamily="34" charset="0"/>
              </a:rPr>
              <a:t>Jr</a:t>
            </a:r>
            <a:r>
              <a:rPr lang="en-US" sz="1050" dirty="0" smtClean="0">
                <a:cs typeface="Arial" pitchFamily="34" charset="0"/>
              </a:rPr>
              <a:t> #1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</a:t>
            </a:r>
            <a:r>
              <a:rPr lang="en-US" sz="1050" dirty="0" smtClean="0">
                <a:cs typeface="Arial" pitchFamily="34" charset="0"/>
              </a:rPr>
              <a:t> 2/15/12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Shut-in Dry Hole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15,000</a:t>
            </a:r>
          </a:p>
          <a:p>
            <a:r>
              <a:rPr lang="en-US" sz="1050" b="1" dirty="0" err="1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 </a:t>
            </a:r>
            <a:r>
              <a:rPr lang="en-US" sz="1050" dirty="0">
                <a:cs typeface="Arial" pitchFamily="34" charset="0"/>
              </a:rPr>
              <a:t>Mid </a:t>
            </a:r>
            <a:r>
              <a:rPr lang="en-US" sz="1050" dirty="0" err="1">
                <a:cs typeface="Arial" pitchFamily="34" charset="0"/>
              </a:rPr>
              <a:t>Wx</a:t>
            </a:r>
            <a:r>
              <a:rPr lang="en-US" sz="1050" dirty="0">
                <a:cs typeface="Arial" pitchFamily="34" charset="0"/>
              </a:rPr>
              <a:t>/ N/A</a:t>
            </a:r>
            <a:endParaRPr lang="en-US" sz="1050" dirty="0" smtClean="0">
              <a:cs typeface="Arial" pitchFamily="34" charset="0"/>
            </a:endParaRPr>
          </a:p>
          <a:p>
            <a:r>
              <a:rPr lang="en-US" sz="500" dirty="0" smtClean="0">
                <a:cs typeface="Arial" pitchFamily="34" charset="0"/>
              </a:rPr>
              <a:t>17121202190000</a:t>
            </a:r>
            <a:endParaRPr lang="en-US" sz="500" b="1" dirty="0">
              <a:cs typeface="Arial" pitchFamily="34" charset="0"/>
            </a:endParaRPr>
          </a:p>
        </p:txBody>
      </p:sp>
      <p:cxnSp>
        <p:nvCxnSpPr>
          <p:cNvPr id="22" name="Straight Arrow Connector 21"/>
          <p:cNvCxnSpPr>
            <a:stCxn id="21" idx="1"/>
            <a:endCxn id="83" idx="4"/>
          </p:cNvCxnSpPr>
          <p:nvPr/>
        </p:nvCxnSpPr>
        <p:spPr>
          <a:xfrm flipH="1">
            <a:off x="8629749" y="4921406"/>
            <a:ext cx="262857" cy="41727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200400" y="309662"/>
            <a:ext cx="1828801" cy="884858"/>
          </a:xfrm>
          <a:prstGeom prst="rect">
            <a:avLst/>
          </a:prstGeom>
          <a:solidFill>
            <a:srgbClr val="A6E51B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>
                <a:cs typeface="Arial" pitchFamily="34" charset="0"/>
              </a:rPr>
              <a:t>Devon – </a:t>
            </a:r>
            <a:r>
              <a:rPr lang="en-US" sz="1050" dirty="0" err="1">
                <a:cs typeface="Arial" pitchFamily="34" charset="0"/>
              </a:rPr>
              <a:t>Soterra</a:t>
            </a:r>
            <a:r>
              <a:rPr lang="en-US" sz="1050" dirty="0">
                <a:cs typeface="Arial" pitchFamily="34" charset="0"/>
              </a:rPr>
              <a:t> 6 H - 1</a:t>
            </a:r>
          </a:p>
          <a:p>
            <a:r>
              <a:rPr lang="en-US" sz="1050" b="1" dirty="0" smtClean="0">
                <a:cs typeface="Arial" pitchFamily="34" charset="0"/>
              </a:rPr>
              <a:t>Report'd:</a:t>
            </a:r>
            <a:r>
              <a:rPr lang="en-US" sz="1050" dirty="0" smtClean="0">
                <a:cs typeface="Arial" pitchFamily="34" charset="0"/>
              </a:rPr>
              <a:t> 2/7/12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IP:  </a:t>
            </a:r>
            <a:r>
              <a:rPr lang="en-US" sz="1050" dirty="0" smtClean="0">
                <a:cs typeface="Arial" pitchFamily="34" charset="0"/>
              </a:rPr>
              <a:t>35 BOPD, 267 BWPD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 </a:t>
            </a:r>
            <a:r>
              <a:rPr lang="en-US" sz="1050" b="1" dirty="0">
                <a:cs typeface="Arial" pitchFamily="34" charset="0"/>
              </a:rPr>
              <a:t>V-</a:t>
            </a:r>
            <a:r>
              <a:rPr lang="en-US" sz="1050" dirty="0">
                <a:cs typeface="Arial" pitchFamily="34" charset="0"/>
              </a:rPr>
              <a:t>13000’ , H-15850</a:t>
            </a:r>
            <a:r>
              <a:rPr lang="en-US" sz="1050" dirty="0" smtClean="0">
                <a:cs typeface="Arial" pitchFamily="34" charset="0"/>
              </a:rPr>
              <a:t>’</a:t>
            </a:r>
          </a:p>
          <a:p>
            <a:r>
              <a:rPr lang="en-US" sz="1050" b="1" dirty="0" err="1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 </a:t>
            </a:r>
            <a:r>
              <a:rPr lang="en-US" sz="1050" dirty="0" err="1" smtClean="0">
                <a:cs typeface="Arial" pitchFamily="34" charset="0"/>
              </a:rPr>
              <a:t>Tusc</a:t>
            </a:r>
            <a:r>
              <a:rPr lang="en-US" sz="1050" dirty="0" smtClean="0">
                <a:cs typeface="Arial" pitchFamily="34" charset="0"/>
              </a:rPr>
              <a:t>/ 13108-16829</a:t>
            </a:r>
            <a:endParaRPr lang="en-US" sz="1050" dirty="0">
              <a:cs typeface="Arial" pitchFamily="34" charset="0"/>
            </a:endParaRPr>
          </a:p>
          <a:p>
            <a:r>
              <a:rPr lang="en-US" sz="500" dirty="0">
                <a:cs typeface="Arial" pitchFamily="34" charset="0"/>
              </a:rPr>
              <a:t>17105200390000</a:t>
            </a:r>
            <a:endParaRPr lang="en-US" sz="500" b="1" dirty="0">
              <a:cs typeface="Arial" pitchFamily="34" charset="0"/>
            </a:endParaRPr>
          </a:p>
        </p:txBody>
      </p:sp>
      <p:cxnSp>
        <p:nvCxnSpPr>
          <p:cNvPr id="25" name="Straight Arrow Connector 24"/>
          <p:cNvCxnSpPr>
            <a:stCxn id="24" idx="2"/>
          </p:cNvCxnSpPr>
          <p:nvPr/>
        </p:nvCxnSpPr>
        <p:spPr>
          <a:xfrm>
            <a:off x="4114801" y="1194520"/>
            <a:ext cx="1098458" cy="43887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694380" y="4922254"/>
            <a:ext cx="1667064" cy="884858"/>
          </a:xfrm>
          <a:prstGeom prst="rect">
            <a:avLst/>
          </a:prstGeom>
          <a:solidFill>
            <a:srgbClr val="A6E51B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smtClean="0">
                <a:cs typeface="Arial" pitchFamily="34" charset="0"/>
              </a:rPr>
              <a:t>Liberty</a:t>
            </a:r>
            <a:r>
              <a:rPr lang="en-US" sz="1050" dirty="0" smtClean="0">
                <a:cs typeface="Arial" pitchFamily="34" charset="0"/>
              </a:rPr>
              <a:t>– Exxon Fee S 1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</a:t>
            </a:r>
            <a:r>
              <a:rPr lang="en-US" sz="1050" dirty="0" smtClean="0">
                <a:cs typeface="Arial" pitchFamily="34" charset="0"/>
              </a:rPr>
              <a:t> 2/15/12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20 BOPD, 0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9,900 </a:t>
            </a:r>
          </a:p>
          <a:p>
            <a:r>
              <a:rPr lang="en-US" sz="1050" b="1" dirty="0" err="1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 </a:t>
            </a:r>
            <a:r>
              <a:rPr lang="en-US" sz="1050" dirty="0" smtClean="0">
                <a:cs typeface="Arial" pitchFamily="34" charset="0"/>
              </a:rPr>
              <a:t>9780-9808</a:t>
            </a:r>
            <a:endParaRPr lang="en-US" sz="1050" dirty="0">
              <a:cs typeface="Arial" pitchFamily="34" charset="0"/>
            </a:endParaRPr>
          </a:p>
          <a:p>
            <a:r>
              <a:rPr lang="en-US" sz="500" dirty="0">
                <a:cs typeface="Arial" pitchFamily="34" charset="0"/>
              </a:rPr>
              <a:t>17077200220000</a:t>
            </a:r>
            <a:endParaRPr lang="en-US" sz="500" b="1" dirty="0">
              <a:cs typeface="Arial" pitchFamily="34" charset="0"/>
            </a:endParaRPr>
          </a:p>
        </p:txBody>
      </p:sp>
      <p:cxnSp>
        <p:nvCxnSpPr>
          <p:cNvPr id="28" name="Straight Arrow Connector 27"/>
          <p:cNvCxnSpPr>
            <a:stCxn id="27" idx="3"/>
            <a:endCxn id="84" idx="1"/>
          </p:cNvCxnSpPr>
          <p:nvPr/>
        </p:nvCxnSpPr>
        <p:spPr>
          <a:xfrm flipV="1">
            <a:off x="7361444" y="4932338"/>
            <a:ext cx="778947" cy="43234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219200" y="316792"/>
            <a:ext cx="1449284" cy="884858"/>
          </a:xfrm>
          <a:prstGeom prst="rect">
            <a:avLst/>
          </a:prstGeom>
          <a:solidFill>
            <a:srgbClr val="A6E51B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smtClean="0">
                <a:cs typeface="Arial" pitchFamily="34" charset="0"/>
              </a:rPr>
              <a:t>Petro Guard – </a:t>
            </a:r>
            <a:r>
              <a:rPr lang="en-US" sz="1050" dirty="0" smtClean="0">
                <a:cs typeface="Arial" pitchFamily="34" charset="0"/>
              </a:rPr>
              <a:t>Haas 1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</a:t>
            </a:r>
            <a:r>
              <a:rPr lang="en-US" sz="1050" dirty="0" smtClean="0">
                <a:cs typeface="Arial" pitchFamily="34" charset="0"/>
              </a:rPr>
              <a:t> 3/1/12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90 BOPD, 27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9,000 </a:t>
            </a:r>
          </a:p>
          <a:p>
            <a:r>
              <a:rPr lang="en-US" sz="1050" b="1" dirty="0" err="1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 </a:t>
            </a:r>
            <a:r>
              <a:rPr lang="en-US" sz="1050" dirty="0" smtClean="0">
                <a:cs typeface="Arial" pitchFamily="34" charset="0"/>
              </a:rPr>
              <a:t>8786-8790</a:t>
            </a:r>
          </a:p>
          <a:p>
            <a:r>
              <a:rPr lang="en-US" sz="500" dirty="0">
                <a:cs typeface="Arial" pitchFamily="34" charset="0"/>
              </a:rPr>
              <a:t>17009206390000</a:t>
            </a:r>
            <a:endParaRPr lang="en-US" sz="500" b="1" dirty="0">
              <a:cs typeface="Arial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527179" y="3496410"/>
            <a:ext cx="1887741" cy="884858"/>
          </a:xfrm>
          <a:prstGeom prst="rect">
            <a:avLst/>
          </a:prstGeom>
          <a:solidFill>
            <a:srgbClr val="A6E51B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 smtClean="0">
                <a:cs typeface="Arial" pitchFamily="34" charset="0"/>
              </a:rPr>
              <a:t>Hilcorp</a:t>
            </a:r>
            <a:r>
              <a:rPr lang="en-US" sz="1050" b="1" dirty="0" smtClean="0">
                <a:cs typeface="Arial" pitchFamily="34" charset="0"/>
              </a:rPr>
              <a:t>– </a:t>
            </a:r>
            <a:r>
              <a:rPr lang="en-US" sz="1050" dirty="0" err="1" smtClean="0">
                <a:cs typeface="Arial" pitchFamily="34" charset="0"/>
              </a:rPr>
              <a:t>Parlange</a:t>
            </a:r>
            <a:r>
              <a:rPr lang="en-US" sz="1050" dirty="0" smtClean="0">
                <a:cs typeface="Arial" pitchFamily="34" charset="0"/>
              </a:rPr>
              <a:t> 14-Alt</a:t>
            </a:r>
          </a:p>
          <a:p>
            <a:r>
              <a:rPr lang="en-US" sz="1050" b="1" dirty="0" smtClean="0">
                <a:cs typeface="Arial" pitchFamily="34" charset="0"/>
              </a:rPr>
              <a:t>Report'd:</a:t>
            </a:r>
            <a:r>
              <a:rPr lang="en-US" sz="1050" dirty="0" smtClean="0">
                <a:cs typeface="Arial" pitchFamily="34" charset="0"/>
              </a:rPr>
              <a:t> 1/4/12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1 BCPD, 4013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22,580</a:t>
            </a:r>
          </a:p>
          <a:p>
            <a:r>
              <a:rPr lang="en-US" sz="1050" b="1" dirty="0" err="1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 </a:t>
            </a:r>
            <a:r>
              <a:rPr lang="en-US" sz="1050" dirty="0" err="1" smtClean="0">
                <a:cs typeface="Arial" pitchFamily="34" charset="0"/>
              </a:rPr>
              <a:t>Tusc</a:t>
            </a:r>
            <a:r>
              <a:rPr lang="en-US" sz="1050" dirty="0" smtClean="0">
                <a:cs typeface="Arial" pitchFamily="34" charset="0"/>
              </a:rPr>
              <a:t>/ 20372-20460</a:t>
            </a:r>
            <a:endParaRPr lang="en-US" sz="1050" dirty="0">
              <a:cs typeface="Arial" pitchFamily="34" charset="0"/>
            </a:endParaRPr>
          </a:p>
          <a:p>
            <a:r>
              <a:rPr lang="en-US" sz="500" dirty="0">
                <a:cs typeface="Arial" pitchFamily="34" charset="0"/>
              </a:rPr>
              <a:t>17077205890000</a:t>
            </a:r>
            <a:endParaRPr lang="en-US" sz="500" b="1" dirty="0">
              <a:cs typeface="Arial" pitchFamily="34" charset="0"/>
            </a:endParaRPr>
          </a:p>
        </p:txBody>
      </p:sp>
      <p:cxnSp>
        <p:nvCxnSpPr>
          <p:cNvPr id="34" name="Straight Arrow Connector 33"/>
          <p:cNvCxnSpPr>
            <a:stCxn id="33" idx="1"/>
            <a:endCxn id="85" idx="4"/>
          </p:cNvCxnSpPr>
          <p:nvPr/>
        </p:nvCxnSpPr>
        <p:spPr>
          <a:xfrm flipH="1">
            <a:off x="8232396" y="3938839"/>
            <a:ext cx="294783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533111" y="8489681"/>
            <a:ext cx="2190378" cy="1369606"/>
          </a:xfrm>
          <a:prstGeom prst="rect">
            <a:avLst/>
          </a:prstGeom>
          <a:solidFill>
            <a:srgbClr val="A6E51B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>
                <a:cs typeface="Arial" pitchFamily="34" charset="0"/>
              </a:rPr>
              <a:t>Park </a:t>
            </a:r>
            <a:r>
              <a:rPr lang="en-US" sz="1050" b="1" dirty="0" err="1">
                <a:cs typeface="Arial" pitchFamily="34" charset="0"/>
              </a:rPr>
              <a:t>Exp</a:t>
            </a:r>
            <a:r>
              <a:rPr lang="en-US" sz="1050" b="1" dirty="0">
                <a:cs typeface="Arial" pitchFamily="34" charset="0"/>
              </a:rPr>
              <a:t>– </a:t>
            </a:r>
            <a:r>
              <a:rPr lang="en-US" sz="1050" dirty="0" err="1">
                <a:cs typeface="Arial" pitchFamily="34" charset="0"/>
              </a:rPr>
              <a:t>Dupont</a:t>
            </a:r>
            <a:r>
              <a:rPr lang="en-US" sz="1050" dirty="0">
                <a:cs typeface="Arial" pitchFamily="34" charset="0"/>
              </a:rPr>
              <a:t> 96-3</a:t>
            </a:r>
          </a:p>
          <a:p>
            <a:r>
              <a:rPr lang="en-US" sz="1050" b="1" dirty="0" err="1">
                <a:cs typeface="Arial" pitchFamily="34" charset="0"/>
              </a:rPr>
              <a:t>Recomp’d</a:t>
            </a:r>
            <a:r>
              <a:rPr lang="en-US" sz="1050" b="1" dirty="0">
                <a:cs typeface="Arial" pitchFamily="34" charset="0"/>
              </a:rPr>
              <a:t>: </a:t>
            </a:r>
            <a:r>
              <a:rPr lang="en-US" sz="1050" dirty="0">
                <a:cs typeface="Arial" pitchFamily="34" charset="0"/>
              </a:rPr>
              <a:t>7/30/2012</a:t>
            </a:r>
          </a:p>
          <a:p>
            <a:r>
              <a:rPr lang="en-US" sz="1050" b="1" dirty="0">
                <a:cs typeface="Arial" pitchFamily="34" charset="0"/>
              </a:rPr>
              <a:t>IP:</a:t>
            </a:r>
            <a:r>
              <a:rPr lang="en-US" sz="1050" dirty="0">
                <a:cs typeface="Arial" pitchFamily="34" charset="0"/>
              </a:rPr>
              <a:t> 415 BOPD, 665 </a:t>
            </a:r>
            <a:r>
              <a:rPr lang="en-US" sz="1050" dirty="0" smtClean="0">
                <a:cs typeface="Arial" pitchFamily="34" charset="0"/>
              </a:rPr>
              <a:t>MCFD</a:t>
            </a:r>
          </a:p>
          <a:p>
            <a:r>
              <a:rPr lang="en-US" sz="1050" b="1" dirty="0" err="1" smtClean="0">
                <a:cs typeface="Arial" pitchFamily="34" charset="0"/>
              </a:rPr>
              <a:t>Obj</a:t>
            </a:r>
            <a:r>
              <a:rPr lang="en-US" sz="1050" b="1" dirty="0" smtClean="0">
                <a:cs typeface="Arial" pitchFamily="34" charset="0"/>
              </a:rPr>
              <a:t>/ </a:t>
            </a:r>
            <a:r>
              <a:rPr lang="en-US" sz="1050" b="1" dirty="0" err="1" smtClean="0">
                <a:cs typeface="Arial" pitchFamily="34" charset="0"/>
              </a:rPr>
              <a:t>Perf</a:t>
            </a:r>
            <a:r>
              <a:rPr lang="en-US" sz="1050" b="1" dirty="0" smtClean="0">
                <a:cs typeface="Arial" pitchFamily="34" charset="0"/>
              </a:rPr>
              <a:t>:</a:t>
            </a:r>
            <a:r>
              <a:rPr lang="en-US" sz="1050" dirty="0" smtClean="0">
                <a:cs typeface="Arial" pitchFamily="34" charset="0"/>
              </a:rPr>
              <a:t> </a:t>
            </a:r>
            <a:r>
              <a:rPr lang="en-US" sz="1050" dirty="0" err="1" smtClean="0">
                <a:cs typeface="Arial" pitchFamily="34" charset="0"/>
              </a:rPr>
              <a:t>Cockfield</a:t>
            </a:r>
            <a:r>
              <a:rPr lang="en-US" sz="1050" dirty="0" smtClean="0">
                <a:cs typeface="Arial" pitchFamily="34" charset="0"/>
              </a:rPr>
              <a:t>/ 11295-12255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</a:t>
            </a:r>
            <a:r>
              <a:rPr lang="en-US" sz="1050" dirty="0" smtClean="0">
                <a:cs typeface="Arial" pitchFamily="34" charset="0"/>
              </a:rPr>
              <a:t> 3/28/12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Future Utility</a:t>
            </a: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12,500</a:t>
            </a:r>
          </a:p>
          <a:p>
            <a:r>
              <a:rPr lang="en-US" sz="1050" b="1" dirty="0" err="1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 </a:t>
            </a:r>
            <a:r>
              <a:rPr lang="en-US" sz="1050" dirty="0" err="1">
                <a:cs typeface="Arial" pitchFamily="34" charset="0"/>
              </a:rPr>
              <a:t>Cockfield</a:t>
            </a:r>
            <a:r>
              <a:rPr lang="en-US" sz="1050" dirty="0">
                <a:cs typeface="Arial" pitchFamily="34" charset="0"/>
              </a:rPr>
              <a:t>/N/A</a:t>
            </a:r>
            <a:endParaRPr lang="en-US" sz="1050" dirty="0" smtClean="0">
              <a:cs typeface="Arial" pitchFamily="34" charset="0"/>
            </a:endParaRPr>
          </a:p>
          <a:p>
            <a:r>
              <a:rPr lang="en-US" sz="500" dirty="0">
                <a:cs typeface="Arial" pitchFamily="34" charset="0"/>
              </a:rPr>
              <a:t>17121202220000</a:t>
            </a:r>
            <a:endParaRPr lang="en-US" sz="500" b="1" dirty="0">
              <a:cs typeface="Arial" pitchFamily="34" charset="0"/>
            </a:endParaRPr>
          </a:p>
        </p:txBody>
      </p:sp>
      <p:cxnSp>
        <p:nvCxnSpPr>
          <p:cNvPr id="37" name="Straight Arrow Connector 36"/>
          <p:cNvCxnSpPr>
            <a:stCxn id="36" idx="0"/>
            <a:endCxn id="86" idx="2"/>
          </p:cNvCxnSpPr>
          <p:nvPr/>
        </p:nvCxnSpPr>
        <p:spPr>
          <a:xfrm flipV="1">
            <a:off x="7628300" y="5785702"/>
            <a:ext cx="1602023" cy="2703979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86"/>
          <p:cNvSpPr txBox="1">
            <a:spLocks noChangeArrowheads="1"/>
          </p:cNvSpPr>
          <p:nvPr/>
        </p:nvSpPr>
        <p:spPr bwMode="auto">
          <a:xfrm>
            <a:off x="11611845" y="2474200"/>
            <a:ext cx="2002924" cy="884858"/>
          </a:xfrm>
          <a:prstGeom prst="rect">
            <a:avLst/>
          </a:prstGeom>
          <a:solidFill>
            <a:srgbClr val="A6E51B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smtClean="0">
                <a:cs typeface="Arial" pitchFamily="34" charset="0"/>
              </a:rPr>
              <a:t>Devon – </a:t>
            </a:r>
            <a:r>
              <a:rPr lang="en-US" sz="1050" dirty="0" smtClean="0">
                <a:cs typeface="Arial" pitchFamily="34" charset="0"/>
              </a:rPr>
              <a:t>Lane 64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</a:t>
            </a:r>
            <a:r>
              <a:rPr lang="en-US" sz="1050" dirty="0" smtClean="0">
                <a:cs typeface="Arial" pitchFamily="34" charset="0"/>
              </a:rPr>
              <a:t> 4/25/12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13 BOPD 8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</a:t>
            </a:r>
            <a:r>
              <a:rPr lang="en-US" sz="1050" dirty="0" smtClean="0">
                <a:cs typeface="Arial" pitchFamily="34" charset="0"/>
              </a:rPr>
              <a:t> V-13,900 H-19,000</a:t>
            </a:r>
          </a:p>
          <a:p>
            <a:r>
              <a:rPr lang="en-US" sz="1050" b="1" dirty="0" err="1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 </a:t>
            </a:r>
            <a:r>
              <a:rPr lang="en-US" sz="1050" dirty="0" err="1" smtClean="0">
                <a:cs typeface="Arial" pitchFamily="34" charset="0"/>
              </a:rPr>
              <a:t>Tusc</a:t>
            </a:r>
            <a:r>
              <a:rPr lang="en-US" sz="1050" dirty="0" smtClean="0">
                <a:cs typeface="Arial" pitchFamily="34" charset="0"/>
              </a:rPr>
              <a:t>/ 15120-15130</a:t>
            </a:r>
            <a:endParaRPr lang="en-US" sz="1050" dirty="0">
              <a:cs typeface="Arial" pitchFamily="34" charset="0"/>
            </a:endParaRPr>
          </a:p>
          <a:p>
            <a:r>
              <a:rPr lang="en-US" sz="500" dirty="0">
                <a:cs typeface="Arial" pitchFamily="34" charset="0"/>
              </a:rPr>
              <a:t>17037201490000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587763" y="1854629"/>
            <a:ext cx="2419007" cy="884858"/>
          </a:xfrm>
          <a:prstGeom prst="rect">
            <a:avLst/>
          </a:prstGeom>
          <a:solidFill>
            <a:srgbClr val="A6E51B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smtClean="0">
                <a:cs typeface="Arial" pitchFamily="34" charset="0"/>
              </a:rPr>
              <a:t>Pointe Coupee Energy– </a:t>
            </a:r>
            <a:r>
              <a:rPr lang="en-US" sz="1050" dirty="0" smtClean="0">
                <a:cs typeface="Arial" pitchFamily="34" charset="0"/>
              </a:rPr>
              <a:t>Thom Trust 1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</a:t>
            </a:r>
            <a:r>
              <a:rPr lang="en-US" sz="1050" dirty="0" smtClean="0">
                <a:cs typeface="Arial" pitchFamily="34" charset="0"/>
              </a:rPr>
              <a:t> 4/23/12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Dry and Plugged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8,300</a:t>
            </a:r>
          </a:p>
          <a:p>
            <a:r>
              <a:rPr lang="en-US" sz="1050" b="1" dirty="0" err="1" smtClean="0">
                <a:cs typeface="Arial" pitchFamily="34" charset="0"/>
              </a:rPr>
              <a:t>Obj</a:t>
            </a:r>
            <a:r>
              <a:rPr lang="en-US" sz="1050" b="1" dirty="0" smtClean="0">
                <a:cs typeface="Arial" pitchFamily="34" charset="0"/>
              </a:rPr>
              <a:t>/ </a:t>
            </a:r>
            <a:r>
              <a:rPr lang="en-US" sz="1050" b="1" dirty="0" err="1" smtClean="0">
                <a:cs typeface="Arial" pitchFamily="34" charset="0"/>
              </a:rPr>
              <a:t>Perf</a:t>
            </a:r>
            <a:r>
              <a:rPr lang="en-US" sz="1050" b="1" dirty="0" smtClean="0">
                <a:cs typeface="Arial" pitchFamily="34" charset="0"/>
              </a:rPr>
              <a:t>: </a:t>
            </a:r>
            <a:r>
              <a:rPr lang="en-US" sz="1050" dirty="0" smtClean="0">
                <a:cs typeface="Arial" pitchFamily="34" charset="0"/>
              </a:rPr>
              <a:t>Frio/ N/A</a:t>
            </a:r>
            <a:endParaRPr lang="en-US" sz="1050" b="1" dirty="0" smtClean="0">
              <a:cs typeface="Arial" pitchFamily="34" charset="0"/>
            </a:endParaRPr>
          </a:p>
          <a:p>
            <a:r>
              <a:rPr lang="en-US" sz="500" dirty="0">
                <a:cs typeface="Arial" pitchFamily="34" charset="0"/>
              </a:rPr>
              <a:t>17077206110000</a:t>
            </a:r>
          </a:p>
        </p:txBody>
      </p:sp>
      <p:sp>
        <p:nvSpPr>
          <p:cNvPr id="43" name="TextBox 86"/>
          <p:cNvSpPr txBox="1">
            <a:spLocks noChangeArrowheads="1"/>
          </p:cNvSpPr>
          <p:nvPr/>
        </p:nvSpPr>
        <p:spPr bwMode="auto">
          <a:xfrm>
            <a:off x="10772926" y="4485459"/>
            <a:ext cx="1609776" cy="884858"/>
          </a:xfrm>
          <a:prstGeom prst="rect">
            <a:avLst/>
          </a:prstGeom>
          <a:solidFill>
            <a:srgbClr val="A6E51B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smtClean="0">
                <a:cs typeface="Arial" pitchFamily="34" charset="0"/>
              </a:rPr>
              <a:t>Park – </a:t>
            </a:r>
            <a:r>
              <a:rPr lang="en-US" sz="1050" dirty="0" smtClean="0">
                <a:cs typeface="Arial" pitchFamily="34" charset="0"/>
              </a:rPr>
              <a:t>Wilbert Sons 17-1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</a:t>
            </a:r>
            <a:r>
              <a:rPr lang="en-US" sz="1050" dirty="0" smtClean="0">
                <a:cs typeface="Arial" pitchFamily="34" charset="0"/>
              </a:rPr>
              <a:t> 4/24/2012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26 BOPD 71 MCFD</a:t>
            </a: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10,572</a:t>
            </a:r>
          </a:p>
          <a:p>
            <a:r>
              <a:rPr lang="en-US" sz="1050" b="1" dirty="0" err="1" smtClean="0">
                <a:cs typeface="Arial" pitchFamily="34" charset="0"/>
              </a:rPr>
              <a:t>Obj</a:t>
            </a:r>
            <a:r>
              <a:rPr lang="en-US" sz="1050" b="1" dirty="0" smtClean="0">
                <a:cs typeface="Arial" pitchFamily="34" charset="0"/>
              </a:rPr>
              <a:t>/ </a:t>
            </a:r>
            <a:r>
              <a:rPr lang="en-US" sz="1050" b="1" dirty="0" err="1" smtClean="0">
                <a:cs typeface="Arial" pitchFamily="34" charset="0"/>
              </a:rPr>
              <a:t>Perf</a:t>
            </a:r>
            <a:r>
              <a:rPr lang="en-US" sz="1050" b="1" dirty="0" smtClean="0">
                <a:cs typeface="Arial" pitchFamily="34" charset="0"/>
              </a:rPr>
              <a:t>: </a:t>
            </a:r>
            <a:r>
              <a:rPr lang="en-US" sz="1050" dirty="0" smtClean="0">
                <a:cs typeface="Arial" pitchFamily="34" charset="0"/>
              </a:rPr>
              <a:t>10482-10502</a:t>
            </a:r>
          </a:p>
          <a:p>
            <a:r>
              <a:rPr lang="en-US" sz="500" dirty="0">
                <a:cs typeface="Arial" pitchFamily="34" charset="0"/>
              </a:rPr>
              <a:t>1712120199</a:t>
            </a:r>
            <a:endParaRPr lang="en-US" sz="500" b="1" dirty="0">
              <a:cs typeface="Arial" pitchFamily="34" charset="0"/>
            </a:endParaRPr>
          </a:p>
        </p:txBody>
      </p:sp>
      <p:cxnSp>
        <p:nvCxnSpPr>
          <p:cNvPr id="44" name="Straight Arrow Connector 43"/>
          <p:cNvCxnSpPr>
            <a:stCxn id="43" idx="1"/>
            <a:endCxn id="87" idx="3"/>
          </p:cNvCxnSpPr>
          <p:nvPr/>
        </p:nvCxnSpPr>
        <p:spPr>
          <a:xfrm flipH="1">
            <a:off x="9958677" y="4927888"/>
            <a:ext cx="814249" cy="114358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1"/>
          <p:cNvSpPr txBox="1">
            <a:spLocks noChangeArrowheads="1"/>
          </p:cNvSpPr>
          <p:nvPr/>
        </p:nvSpPr>
        <p:spPr bwMode="auto">
          <a:xfrm>
            <a:off x="3600135" y="8128238"/>
            <a:ext cx="1676400" cy="884858"/>
          </a:xfrm>
          <a:prstGeom prst="rect">
            <a:avLst/>
          </a:prstGeom>
          <a:solidFill>
            <a:srgbClr val="A6E51B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smtClean="0">
                <a:cs typeface="Arial" pitchFamily="34" charset="0"/>
              </a:rPr>
              <a:t>BOPCO – </a:t>
            </a:r>
            <a:r>
              <a:rPr lang="en-US" sz="1050" dirty="0" smtClean="0">
                <a:cs typeface="Arial" pitchFamily="34" charset="0"/>
              </a:rPr>
              <a:t>Green </a:t>
            </a:r>
            <a:r>
              <a:rPr lang="en-US" sz="1050" dirty="0" err="1" smtClean="0">
                <a:cs typeface="Arial" pitchFamily="34" charset="0"/>
              </a:rPr>
              <a:t>etal</a:t>
            </a:r>
            <a:r>
              <a:rPr lang="en-US" sz="1050" dirty="0" smtClean="0">
                <a:cs typeface="Arial" pitchFamily="34" charset="0"/>
              </a:rPr>
              <a:t> 1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</a:t>
            </a:r>
            <a:r>
              <a:rPr lang="en-US" sz="1050" dirty="0" smtClean="0">
                <a:cs typeface="Arial" pitchFamily="34" charset="0"/>
              </a:rPr>
              <a:t> 5/23/12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IP:  </a:t>
            </a:r>
            <a:r>
              <a:rPr lang="en-US" sz="1050" dirty="0" smtClean="0">
                <a:cs typeface="Arial" pitchFamily="34" charset="0"/>
              </a:rPr>
              <a:t>14 BOPD</a:t>
            </a: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 13,400</a:t>
            </a:r>
          </a:p>
          <a:p>
            <a:r>
              <a:rPr lang="en-US" sz="1050" b="1" dirty="0" err="1" smtClean="0">
                <a:cs typeface="Arial" pitchFamily="34" charset="0"/>
              </a:rPr>
              <a:t>Obj</a:t>
            </a:r>
            <a:r>
              <a:rPr lang="en-US" sz="1050" b="1" dirty="0" smtClean="0">
                <a:cs typeface="Arial" pitchFamily="34" charset="0"/>
              </a:rPr>
              <a:t>/ </a:t>
            </a:r>
            <a:r>
              <a:rPr lang="en-US" sz="1050" b="1" dirty="0" err="1" smtClean="0">
                <a:cs typeface="Arial" pitchFamily="34" charset="0"/>
              </a:rPr>
              <a:t>Perf</a:t>
            </a:r>
            <a:r>
              <a:rPr lang="en-US" sz="1050" b="1" dirty="0" smtClean="0">
                <a:cs typeface="Arial" pitchFamily="34" charset="0"/>
              </a:rPr>
              <a:t>: </a:t>
            </a:r>
            <a:r>
              <a:rPr lang="en-US" sz="1050" dirty="0" smtClean="0">
                <a:cs typeface="Arial" pitchFamily="34" charset="0"/>
              </a:rPr>
              <a:t>11350-11362</a:t>
            </a:r>
            <a:endParaRPr lang="en-US" sz="1050" b="1" dirty="0" smtClean="0">
              <a:cs typeface="Arial" pitchFamily="34" charset="0"/>
            </a:endParaRPr>
          </a:p>
          <a:p>
            <a:r>
              <a:rPr lang="en-US" sz="500" dirty="0">
                <a:cs typeface="Arial" pitchFamily="34" charset="0"/>
              </a:rPr>
              <a:t>17099216090000</a:t>
            </a:r>
          </a:p>
        </p:txBody>
      </p:sp>
      <p:cxnSp>
        <p:nvCxnSpPr>
          <p:cNvPr id="47" name="Straight Arrow Connector 46"/>
          <p:cNvCxnSpPr>
            <a:stCxn id="41" idx="2"/>
            <a:endCxn id="89" idx="0"/>
          </p:cNvCxnSpPr>
          <p:nvPr/>
        </p:nvCxnSpPr>
        <p:spPr>
          <a:xfrm>
            <a:off x="5797267" y="2739487"/>
            <a:ext cx="1075973" cy="99431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86"/>
          <p:cNvSpPr txBox="1">
            <a:spLocks noChangeArrowheads="1"/>
          </p:cNvSpPr>
          <p:nvPr/>
        </p:nvSpPr>
        <p:spPr bwMode="auto">
          <a:xfrm>
            <a:off x="12479937" y="533400"/>
            <a:ext cx="2174665" cy="884858"/>
          </a:xfrm>
          <a:prstGeom prst="rect">
            <a:avLst/>
          </a:prstGeom>
          <a:solidFill>
            <a:srgbClr val="A6E51B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smtClean="0">
                <a:cs typeface="Arial" pitchFamily="34" charset="0"/>
              </a:rPr>
              <a:t>Devon – </a:t>
            </a:r>
            <a:r>
              <a:rPr lang="en-US" sz="1050" dirty="0" smtClean="0">
                <a:cs typeface="Arial" pitchFamily="34" charset="0"/>
              </a:rPr>
              <a:t>Richland Farms 74H-1</a:t>
            </a:r>
          </a:p>
          <a:p>
            <a:r>
              <a:rPr lang="en-US" sz="1050" b="1" dirty="0" smtClean="0">
                <a:cs typeface="Arial" pitchFamily="34" charset="0"/>
              </a:rPr>
              <a:t>Report'd:</a:t>
            </a:r>
            <a:r>
              <a:rPr lang="en-US" sz="1050" dirty="0" smtClean="0">
                <a:cs typeface="Arial" pitchFamily="34" charset="0"/>
              </a:rPr>
              <a:t> 5/8/12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259 BOPD, 151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</a:t>
            </a:r>
            <a:r>
              <a:rPr lang="en-US" sz="1050" dirty="0" smtClean="0">
                <a:cs typeface="Arial" pitchFamily="34" charset="0"/>
              </a:rPr>
              <a:t> V-13,900 H-19,000</a:t>
            </a:r>
          </a:p>
          <a:p>
            <a:r>
              <a:rPr lang="en-US" sz="1050" b="1" dirty="0" err="1" smtClean="0">
                <a:cs typeface="Arial" pitchFamily="34" charset="0"/>
              </a:rPr>
              <a:t>Obj</a:t>
            </a:r>
            <a:r>
              <a:rPr lang="en-US" sz="1050" b="1" dirty="0" smtClean="0">
                <a:cs typeface="Arial" pitchFamily="34" charset="0"/>
              </a:rPr>
              <a:t>/ </a:t>
            </a:r>
            <a:r>
              <a:rPr lang="en-US" sz="1050" b="1" dirty="0" err="1" smtClean="0">
                <a:cs typeface="Arial" pitchFamily="34" charset="0"/>
              </a:rPr>
              <a:t>Perf</a:t>
            </a:r>
            <a:r>
              <a:rPr lang="en-US" sz="1050" dirty="0" smtClean="0">
                <a:cs typeface="Arial" pitchFamily="34" charset="0"/>
              </a:rPr>
              <a:t>: </a:t>
            </a:r>
            <a:r>
              <a:rPr lang="en-US" sz="1050" dirty="0" err="1" smtClean="0">
                <a:cs typeface="Arial" pitchFamily="34" charset="0"/>
              </a:rPr>
              <a:t>Tusc</a:t>
            </a:r>
            <a:r>
              <a:rPr lang="en-US" sz="1050" dirty="0" smtClean="0">
                <a:cs typeface="Arial" pitchFamily="34" charset="0"/>
              </a:rPr>
              <a:t>/ 13718-18146’</a:t>
            </a:r>
          </a:p>
          <a:p>
            <a:r>
              <a:rPr lang="en-US" sz="500" dirty="0" smtClean="0">
                <a:cs typeface="Arial" pitchFamily="34" charset="0"/>
              </a:rPr>
              <a:t>17037201540000</a:t>
            </a:r>
            <a:endParaRPr lang="en-US" sz="500" dirty="0"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513026" y="134527"/>
            <a:ext cx="832279" cy="30777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/>
              <a:t>1</a:t>
            </a:r>
            <a:r>
              <a:rPr lang="en-US" sz="1400" b="1" dirty="0" smtClean="0"/>
              <a:t>S-2E-74</a:t>
            </a:r>
            <a:endParaRPr lang="en-US" sz="1400" b="1" dirty="0"/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212212" y="3977626"/>
            <a:ext cx="2194245" cy="884858"/>
          </a:xfrm>
          <a:prstGeom prst="rect">
            <a:avLst/>
          </a:prstGeom>
          <a:solidFill>
            <a:srgbClr val="A6E51B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 smtClean="0">
                <a:cs typeface="Arial" pitchFamily="34" charset="0"/>
              </a:rPr>
              <a:t>Neumin</a:t>
            </a:r>
            <a:r>
              <a:rPr lang="en-US" sz="1050" b="1" dirty="0" smtClean="0">
                <a:cs typeface="Arial" pitchFamily="34" charset="0"/>
              </a:rPr>
              <a:t> Prod– </a:t>
            </a:r>
            <a:r>
              <a:rPr lang="en-US" sz="1050" dirty="0" smtClean="0">
                <a:cs typeface="Arial" pitchFamily="34" charset="0"/>
              </a:rPr>
              <a:t>Sidney Dreyfus 1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</a:t>
            </a:r>
            <a:r>
              <a:rPr lang="en-US" sz="1050" dirty="0" smtClean="0">
                <a:cs typeface="Arial" pitchFamily="34" charset="0"/>
              </a:rPr>
              <a:t> 5/8/12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>
                <a:cs typeface="Arial" pitchFamily="34" charset="0"/>
              </a:rPr>
              <a:t>Future Utility</a:t>
            </a: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12,500</a:t>
            </a:r>
          </a:p>
          <a:p>
            <a:r>
              <a:rPr lang="en-US" sz="1050" b="1" dirty="0" err="1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 </a:t>
            </a:r>
            <a:r>
              <a:rPr lang="en-US" sz="1050" dirty="0">
                <a:cs typeface="Arial" pitchFamily="34" charset="0"/>
              </a:rPr>
              <a:t>Mid </a:t>
            </a:r>
            <a:r>
              <a:rPr lang="en-US" sz="1050" dirty="0" err="1" smtClean="0">
                <a:cs typeface="Arial" pitchFamily="34" charset="0"/>
              </a:rPr>
              <a:t>Wx</a:t>
            </a:r>
            <a:r>
              <a:rPr lang="en-US" sz="1050" dirty="0" smtClean="0">
                <a:cs typeface="Arial" pitchFamily="34" charset="0"/>
              </a:rPr>
              <a:t>/ N/A</a:t>
            </a:r>
          </a:p>
          <a:p>
            <a:r>
              <a:rPr lang="en-US" sz="500" dirty="0" smtClean="0">
                <a:cs typeface="Arial" pitchFamily="34" charset="0"/>
              </a:rPr>
              <a:t>17077206060000</a:t>
            </a:r>
            <a:endParaRPr lang="en-US" sz="500" dirty="0">
              <a:cs typeface="Arial" pitchFamily="34" charset="0"/>
            </a:endParaRPr>
          </a:p>
        </p:txBody>
      </p:sp>
      <p:cxnSp>
        <p:nvCxnSpPr>
          <p:cNvPr id="55" name="Straight Arrow Connector 54"/>
          <p:cNvCxnSpPr>
            <a:stCxn id="54" idx="3"/>
            <a:endCxn id="72" idx="1"/>
          </p:cNvCxnSpPr>
          <p:nvPr/>
        </p:nvCxnSpPr>
        <p:spPr>
          <a:xfrm flipV="1">
            <a:off x="6406457" y="4198036"/>
            <a:ext cx="304615" cy="222019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8446869" y="2561722"/>
            <a:ext cx="1931091" cy="884858"/>
          </a:xfrm>
          <a:prstGeom prst="rect">
            <a:avLst/>
          </a:prstGeom>
          <a:solidFill>
            <a:srgbClr val="A6E51B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 smtClean="0">
                <a:cs typeface="Arial" pitchFamily="34" charset="0"/>
              </a:rPr>
              <a:t>Neumin</a:t>
            </a:r>
            <a:r>
              <a:rPr lang="en-US" sz="1050" b="1" dirty="0" smtClean="0">
                <a:cs typeface="Arial" pitchFamily="34" charset="0"/>
              </a:rPr>
              <a:t> Prod– </a:t>
            </a:r>
            <a:r>
              <a:rPr lang="en-US" sz="1050" dirty="0" err="1" smtClean="0">
                <a:cs typeface="Arial" pitchFamily="34" charset="0"/>
              </a:rPr>
              <a:t>Chenevert</a:t>
            </a:r>
            <a:r>
              <a:rPr lang="en-US" sz="1050" dirty="0" smtClean="0">
                <a:cs typeface="Arial" pitchFamily="34" charset="0"/>
              </a:rPr>
              <a:t> 1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</a:t>
            </a:r>
            <a:r>
              <a:rPr lang="en-US" sz="1050" dirty="0" smtClean="0">
                <a:cs typeface="Arial" pitchFamily="34" charset="0"/>
              </a:rPr>
              <a:t> 5/8/12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>
                <a:cs typeface="Arial" pitchFamily="34" charset="0"/>
              </a:rPr>
              <a:t>Future Utility</a:t>
            </a:r>
          </a:p>
          <a:p>
            <a:r>
              <a:rPr lang="en-US" sz="1050" b="1" dirty="0" smtClean="0">
                <a:cs typeface="Arial" pitchFamily="34" charset="0"/>
              </a:rPr>
              <a:t>TD:</a:t>
            </a:r>
            <a:r>
              <a:rPr lang="en-US" sz="1050" dirty="0" smtClean="0">
                <a:cs typeface="Arial" pitchFamily="34" charset="0"/>
              </a:rPr>
              <a:t>12,500</a:t>
            </a:r>
          </a:p>
          <a:p>
            <a:r>
              <a:rPr lang="en-US" sz="1050" b="1" dirty="0" err="1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 </a:t>
            </a:r>
            <a:r>
              <a:rPr lang="en-US" sz="1050" dirty="0" smtClean="0">
                <a:cs typeface="Arial" pitchFamily="34" charset="0"/>
              </a:rPr>
              <a:t>Mid </a:t>
            </a:r>
            <a:r>
              <a:rPr lang="en-US" sz="1050" dirty="0" err="1" smtClean="0">
                <a:cs typeface="Arial" pitchFamily="34" charset="0"/>
              </a:rPr>
              <a:t>Wx</a:t>
            </a:r>
            <a:r>
              <a:rPr lang="en-US" sz="1050" dirty="0" smtClean="0">
                <a:cs typeface="Arial" pitchFamily="34" charset="0"/>
              </a:rPr>
              <a:t>/ N/A</a:t>
            </a:r>
            <a:endParaRPr lang="en-US" sz="1050" b="1" dirty="0" smtClean="0">
              <a:cs typeface="Arial" pitchFamily="34" charset="0"/>
            </a:endParaRPr>
          </a:p>
          <a:p>
            <a:r>
              <a:rPr lang="en-US" sz="500" dirty="0" smtClean="0">
                <a:cs typeface="Arial" pitchFamily="34" charset="0"/>
              </a:rPr>
              <a:t>17077206070000</a:t>
            </a:r>
            <a:endParaRPr lang="en-US" sz="500" dirty="0">
              <a:cs typeface="Arial" pitchFamily="34" charset="0"/>
            </a:endParaRPr>
          </a:p>
        </p:txBody>
      </p:sp>
      <p:cxnSp>
        <p:nvCxnSpPr>
          <p:cNvPr id="58" name="Straight Arrow Connector 57"/>
          <p:cNvCxnSpPr>
            <a:stCxn id="57" idx="1"/>
            <a:endCxn id="73" idx="0"/>
          </p:cNvCxnSpPr>
          <p:nvPr/>
        </p:nvCxnSpPr>
        <p:spPr>
          <a:xfrm flipH="1">
            <a:off x="7541953" y="3004151"/>
            <a:ext cx="904916" cy="114265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 bwMode="auto">
          <a:xfrm>
            <a:off x="8969399" y="8801107"/>
            <a:ext cx="2642446" cy="1181093"/>
          </a:xfrm>
          <a:prstGeom prst="rect">
            <a:avLst/>
          </a:prstGeom>
          <a:solidFill>
            <a:schemeClr val="bg2">
              <a:lumMod val="75000"/>
            </a:schemeClr>
          </a:solidFill>
          <a:ln w="22225">
            <a:solidFill>
              <a:schemeClr val="tx1"/>
            </a:solidFill>
          </a:ln>
        </p:spPr>
        <p:txBody>
          <a:bodyPr wrap="square" lIns="57150" tIns="28575" rIns="57150" bIns="28575">
            <a:spAutoFit/>
          </a:bodyPr>
          <a:lstStyle/>
          <a:p>
            <a:pPr defTabSz="570534">
              <a:defRPr/>
            </a:pPr>
            <a:r>
              <a:rPr lang="en-US" sz="400" b="1" dirty="0"/>
              <a:t>                            </a:t>
            </a:r>
          </a:p>
          <a:p>
            <a:pPr defTabSz="570534">
              <a:lnSpc>
                <a:spcPct val="200000"/>
              </a:lnSpc>
              <a:defRPr/>
            </a:pPr>
            <a:r>
              <a:rPr lang="en-US" sz="600" b="1" dirty="0"/>
              <a:t>             </a:t>
            </a:r>
            <a:r>
              <a:rPr lang="en-US" sz="800" b="1" dirty="0" smtClean="0"/>
              <a:t>Recent Completions</a:t>
            </a:r>
          </a:p>
          <a:p>
            <a:pPr defTabSz="570534">
              <a:lnSpc>
                <a:spcPct val="200000"/>
              </a:lnSpc>
              <a:defRPr/>
            </a:pPr>
            <a:r>
              <a:rPr lang="en-US" sz="800" b="1" dirty="0"/>
              <a:t> </a:t>
            </a:r>
            <a:r>
              <a:rPr lang="en-US" sz="800" b="1" dirty="0" smtClean="0"/>
              <a:t>          Completions</a:t>
            </a:r>
            <a:endParaRPr lang="en-US" sz="800" b="1" dirty="0"/>
          </a:p>
          <a:p>
            <a:pPr defTabSz="570534">
              <a:lnSpc>
                <a:spcPct val="200000"/>
              </a:lnSpc>
              <a:defRPr/>
            </a:pPr>
            <a:r>
              <a:rPr lang="en-US" sz="800" b="1" dirty="0"/>
              <a:t>	</a:t>
            </a:r>
            <a:r>
              <a:rPr lang="en-US" sz="800" b="1" dirty="0" smtClean="0"/>
              <a:t>  Oil </a:t>
            </a:r>
            <a:r>
              <a:rPr lang="en-US" sz="800" b="1" dirty="0"/>
              <a:t>Field	        </a:t>
            </a:r>
            <a:r>
              <a:rPr lang="en-US" sz="800" b="1" dirty="0" smtClean="0"/>
              <a:t>                            Not </a:t>
            </a:r>
            <a:r>
              <a:rPr lang="en-US" sz="800" b="1" dirty="0"/>
              <a:t>Reported</a:t>
            </a:r>
          </a:p>
          <a:p>
            <a:pPr defTabSz="570534">
              <a:lnSpc>
                <a:spcPct val="200000"/>
              </a:lnSpc>
              <a:defRPr/>
            </a:pPr>
            <a:r>
              <a:rPr lang="en-US" sz="800" b="1" dirty="0" smtClean="0"/>
              <a:t>	  Gas </a:t>
            </a:r>
            <a:r>
              <a:rPr lang="en-US" sz="800" b="1" dirty="0"/>
              <a:t>Field	           </a:t>
            </a:r>
            <a:r>
              <a:rPr lang="en-US" sz="800" b="1" dirty="0" smtClean="0"/>
              <a:t>                         Oil </a:t>
            </a:r>
            <a:r>
              <a:rPr lang="en-US" sz="800" b="1" dirty="0"/>
              <a:t>Gas Field</a:t>
            </a:r>
          </a:p>
          <a:p>
            <a:pPr defTabSz="570534">
              <a:defRPr/>
            </a:pPr>
            <a:endParaRPr lang="en-US" sz="400" b="1" dirty="0"/>
          </a:p>
        </p:txBody>
      </p:sp>
      <p:sp>
        <p:nvSpPr>
          <p:cNvPr id="61" name="5-Point Star 60"/>
          <p:cNvSpPr/>
          <p:nvPr/>
        </p:nvSpPr>
        <p:spPr bwMode="auto">
          <a:xfrm>
            <a:off x="8961427" y="8875050"/>
            <a:ext cx="182880" cy="182880"/>
          </a:xfrm>
          <a:prstGeom prst="star5">
            <a:avLst/>
          </a:prstGeom>
          <a:solidFill>
            <a:schemeClr val="tx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62" name="Freeform 61"/>
          <p:cNvSpPr>
            <a:spLocks noChangeAspect="1"/>
          </p:cNvSpPr>
          <p:nvPr/>
        </p:nvSpPr>
        <p:spPr>
          <a:xfrm>
            <a:off x="8985559" y="9428283"/>
            <a:ext cx="320953" cy="137160"/>
          </a:xfrm>
          <a:custGeom>
            <a:avLst/>
            <a:gdLst>
              <a:gd name="connsiteX0" fmla="*/ 109220 w 661670"/>
              <a:gd name="connsiteY0" fmla="*/ 34290 h 255270"/>
              <a:gd name="connsiteX1" fmla="*/ 238760 w 661670"/>
              <a:gd name="connsiteY1" fmla="*/ 72390 h 255270"/>
              <a:gd name="connsiteX2" fmla="*/ 284480 w 661670"/>
              <a:gd name="connsiteY2" fmla="*/ 87630 h 255270"/>
              <a:gd name="connsiteX3" fmla="*/ 330200 w 661670"/>
              <a:gd name="connsiteY3" fmla="*/ 87630 h 255270"/>
              <a:gd name="connsiteX4" fmla="*/ 414020 w 661670"/>
              <a:gd name="connsiteY4" fmla="*/ 64770 h 255270"/>
              <a:gd name="connsiteX5" fmla="*/ 535940 w 661670"/>
              <a:gd name="connsiteY5" fmla="*/ 3810 h 255270"/>
              <a:gd name="connsiteX6" fmla="*/ 642620 w 661670"/>
              <a:gd name="connsiteY6" fmla="*/ 41910 h 255270"/>
              <a:gd name="connsiteX7" fmla="*/ 650240 w 661670"/>
              <a:gd name="connsiteY7" fmla="*/ 156210 h 255270"/>
              <a:gd name="connsiteX8" fmla="*/ 612140 w 661670"/>
              <a:gd name="connsiteY8" fmla="*/ 217170 h 255270"/>
              <a:gd name="connsiteX9" fmla="*/ 551180 w 661670"/>
              <a:gd name="connsiteY9" fmla="*/ 224790 h 255270"/>
              <a:gd name="connsiteX10" fmla="*/ 406400 w 661670"/>
              <a:gd name="connsiteY10" fmla="*/ 209550 h 255270"/>
              <a:gd name="connsiteX11" fmla="*/ 231140 w 661670"/>
              <a:gd name="connsiteY11" fmla="*/ 240030 h 255270"/>
              <a:gd name="connsiteX12" fmla="*/ 48260 w 661670"/>
              <a:gd name="connsiteY12" fmla="*/ 232410 h 255270"/>
              <a:gd name="connsiteX13" fmla="*/ 2540 w 661670"/>
              <a:gd name="connsiteY13" fmla="*/ 102870 h 255270"/>
              <a:gd name="connsiteX14" fmla="*/ 33020 w 661670"/>
              <a:gd name="connsiteY14" fmla="*/ 19050 h 255270"/>
              <a:gd name="connsiteX15" fmla="*/ 109220 w 661670"/>
              <a:gd name="connsiteY15" fmla="*/ 34290 h 25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670" h="255270">
                <a:moveTo>
                  <a:pt x="109220" y="34290"/>
                </a:moveTo>
                <a:cubicBezTo>
                  <a:pt x="143510" y="43180"/>
                  <a:pt x="209550" y="63500"/>
                  <a:pt x="238760" y="72390"/>
                </a:cubicBezTo>
                <a:cubicBezTo>
                  <a:pt x="267970" y="81280"/>
                  <a:pt x="269240" y="85090"/>
                  <a:pt x="284480" y="87630"/>
                </a:cubicBezTo>
                <a:cubicBezTo>
                  <a:pt x="299720" y="90170"/>
                  <a:pt x="308610" y="91440"/>
                  <a:pt x="330200" y="87630"/>
                </a:cubicBezTo>
                <a:cubicBezTo>
                  <a:pt x="351790" y="83820"/>
                  <a:pt x="379730" y="78740"/>
                  <a:pt x="414020" y="64770"/>
                </a:cubicBezTo>
                <a:cubicBezTo>
                  <a:pt x="448310" y="50800"/>
                  <a:pt x="497840" y="7620"/>
                  <a:pt x="535940" y="3810"/>
                </a:cubicBezTo>
                <a:cubicBezTo>
                  <a:pt x="574040" y="0"/>
                  <a:pt x="623570" y="16510"/>
                  <a:pt x="642620" y="41910"/>
                </a:cubicBezTo>
                <a:cubicBezTo>
                  <a:pt x="661670" y="67310"/>
                  <a:pt x="655320" y="127000"/>
                  <a:pt x="650240" y="156210"/>
                </a:cubicBezTo>
                <a:cubicBezTo>
                  <a:pt x="645160" y="185420"/>
                  <a:pt x="628650" y="205740"/>
                  <a:pt x="612140" y="217170"/>
                </a:cubicBezTo>
                <a:cubicBezTo>
                  <a:pt x="595630" y="228600"/>
                  <a:pt x="585470" y="226060"/>
                  <a:pt x="551180" y="224790"/>
                </a:cubicBezTo>
                <a:cubicBezTo>
                  <a:pt x="516890" y="223520"/>
                  <a:pt x="459740" y="207010"/>
                  <a:pt x="406400" y="209550"/>
                </a:cubicBezTo>
                <a:cubicBezTo>
                  <a:pt x="353060" y="212090"/>
                  <a:pt x="290830" y="236220"/>
                  <a:pt x="231140" y="240030"/>
                </a:cubicBezTo>
                <a:cubicBezTo>
                  <a:pt x="171450" y="243840"/>
                  <a:pt x="86360" y="255270"/>
                  <a:pt x="48260" y="232410"/>
                </a:cubicBezTo>
                <a:cubicBezTo>
                  <a:pt x="10160" y="209550"/>
                  <a:pt x="5080" y="138430"/>
                  <a:pt x="2540" y="102870"/>
                </a:cubicBezTo>
                <a:cubicBezTo>
                  <a:pt x="0" y="67310"/>
                  <a:pt x="13970" y="30480"/>
                  <a:pt x="33020" y="19050"/>
                </a:cubicBezTo>
                <a:cubicBezTo>
                  <a:pt x="52070" y="7620"/>
                  <a:pt x="74930" y="25400"/>
                  <a:pt x="109220" y="34290"/>
                </a:cubicBezTo>
                <a:close/>
              </a:path>
            </a:pathLst>
          </a:custGeom>
          <a:solidFill>
            <a:srgbClr val="00B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 sz="4000"/>
          </a:p>
        </p:txBody>
      </p:sp>
      <p:sp>
        <p:nvSpPr>
          <p:cNvPr id="63" name="Freeform 62"/>
          <p:cNvSpPr>
            <a:spLocks noChangeAspect="1"/>
          </p:cNvSpPr>
          <p:nvPr/>
        </p:nvSpPr>
        <p:spPr>
          <a:xfrm>
            <a:off x="8970952" y="9763605"/>
            <a:ext cx="320953" cy="137160"/>
          </a:xfrm>
          <a:custGeom>
            <a:avLst/>
            <a:gdLst>
              <a:gd name="connsiteX0" fmla="*/ 109220 w 661670"/>
              <a:gd name="connsiteY0" fmla="*/ 34290 h 255270"/>
              <a:gd name="connsiteX1" fmla="*/ 238760 w 661670"/>
              <a:gd name="connsiteY1" fmla="*/ 72390 h 255270"/>
              <a:gd name="connsiteX2" fmla="*/ 284480 w 661670"/>
              <a:gd name="connsiteY2" fmla="*/ 87630 h 255270"/>
              <a:gd name="connsiteX3" fmla="*/ 330200 w 661670"/>
              <a:gd name="connsiteY3" fmla="*/ 87630 h 255270"/>
              <a:gd name="connsiteX4" fmla="*/ 414020 w 661670"/>
              <a:gd name="connsiteY4" fmla="*/ 64770 h 255270"/>
              <a:gd name="connsiteX5" fmla="*/ 535940 w 661670"/>
              <a:gd name="connsiteY5" fmla="*/ 3810 h 255270"/>
              <a:gd name="connsiteX6" fmla="*/ 642620 w 661670"/>
              <a:gd name="connsiteY6" fmla="*/ 41910 h 255270"/>
              <a:gd name="connsiteX7" fmla="*/ 650240 w 661670"/>
              <a:gd name="connsiteY7" fmla="*/ 156210 h 255270"/>
              <a:gd name="connsiteX8" fmla="*/ 612140 w 661670"/>
              <a:gd name="connsiteY8" fmla="*/ 217170 h 255270"/>
              <a:gd name="connsiteX9" fmla="*/ 551180 w 661670"/>
              <a:gd name="connsiteY9" fmla="*/ 224790 h 255270"/>
              <a:gd name="connsiteX10" fmla="*/ 406400 w 661670"/>
              <a:gd name="connsiteY10" fmla="*/ 209550 h 255270"/>
              <a:gd name="connsiteX11" fmla="*/ 231140 w 661670"/>
              <a:gd name="connsiteY11" fmla="*/ 240030 h 255270"/>
              <a:gd name="connsiteX12" fmla="*/ 48260 w 661670"/>
              <a:gd name="connsiteY12" fmla="*/ 232410 h 255270"/>
              <a:gd name="connsiteX13" fmla="*/ 2540 w 661670"/>
              <a:gd name="connsiteY13" fmla="*/ 102870 h 255270"/>
              <a:gd name="connsiteX14" fmla="*/ 33020 w 661670"/>
              <a:gd name="connsiteY14" fmla="*/ 19050 h 255270"/>
              <a:gd name="connsiteX15" fmla="*/ 109220 w 661670"/>
              <a:gd name="connsiteY15" fmla="*/ 34290 h 25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670" h="255270">
                <a:moveTo>
                  <a:pt x="109220" y="34290"/>
                </a:moveTo>
                <a:cubicBezTo>
                  <a:pt x="143510" y="43180"/>
                  <a:pt x="209550" y="63500"/>
                  <a:pt x="238760" y="72390"/>
                </a:cubicBezTo>
                <a:cubicBezTo>
                  <a:pt x="267970" y="81280"/>
                  <a:pt x="269240" y="85090"/>
                  <a:pt x="284480" y="87630"/>
                </a:cubicBezTo>
                <a:cubicBezTo>
                  <a:pt x="299720" y="90170"/>
                  <a:pt x="308610" y="91440"/>
                  <a:pt x="330200" y="87630"/>
                </a:cubicBezTo>
                <a:cubicBezTo>
                  <a:pt x="351790" y="83820"/>
                  <a:pt x="379730" y="78740"/>
                  <a:pt x="414020" y="64770"/>
                </a:cubicBezTo>
                <a:cubicBezTo>
                  <a:pt x="448310" y="50800"/>
                  <a:pt x="497840" y="7620"/>
                  <a:pt x="535940" y="3810"/>
                </a:cubicBezTo>
                <a:cubicBezTo>
                  <a:pt x="574040" y="0"/>
                  <a:pt x="623570" y="16510"/>
                  <a:pt x="642620" y="41910"/>
                </a:cubicBezTo>
                <a:cubicBezTo>
                  <a:pt x="661670" y="67310"/>
                  <a:pt x="655320" y="127000"/>
                  <a:pt x="650240" y="156210"/>
                </a:cubicBezTo>
                <a:cubicBezTo>
                  <a:pt x="645160" y="185420"/>
                  <a:pt x="628650" y="205740"/>
                  <a:pt x="612140" y="217170"/>
                </a:cubicBezTo>
                <a:cubicBezTo>
                  <a:pt x="595630" y="228600"/>
                  <a:pt x="585470" y="226060"/>
                  <a:pt x="551180" y="224790"/>
                </a:cubicBezTo>
                <a:cubicBezTo>
                  <a:pt x="516890" y="223520"/>
                  <a:pt x="459740" y="207010"/>
                  <a:pt x="406400" y="209550"/>
                </a:cubicBezTo>
                <a:cubicBezTo>
                  <a:pt x="353060" y="212090"/>
                  <a:pt x="290830" y="236220"/>
                  <a:pt x="231140" y="240030"/>
                </a:cubicBezTo>
                <a:cubicBezTo>
                  <a:pt x="171450" y="243840"/>
                  <a:pt x="86360" y="255270"/>
                  <a:pt x="48260" y="232410"/>
                </a:cubicBezTo>
                <a:cubicBezTo>
                  <a:pt x="10160" y="209550"/>
                  <a:pt x="5080" y="138430"/>
                  <a:pt x="2540" y="102870"/>
                </a:cubicBezTo>
                <a:cubicBezTo>
                  <a:pt x="0" y="67310"/>
                  <a:pt x="13970" y="30480"/>
                  <a:pt x="33020" y="19050"/>
                </a:cubicBezTo>
                <a:cubicBezTo>
                  <a:pt x="52070" y="7620"/>
                  <a:pt x="74930" y="25400"/>
                  <a:pt x="109220" y="34290"/>
                </a:cubicBezTo>
                <a:close/>
              </a:path>
            </a:pathLst>
          </a:cu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 sz="4000"/>
          </a:p>
        </p:txBody>
      </p:sp>
      <p:sp>
        <p:nvSpPr>
          <p:cNvPr id="64" name="Freeform 63"/>
          <p:cNvSpPr>
            <a:spLocks noChangeAspect="1"/>
          </p:cNvSpPr>
          <p:nvPr/>
        </p:nvSpPr>
        <p:spPr>
          <a:xfrm>
            <a:off x="10561791" y="9428282"/>
            <a:ext cx="320953" cy="137160"/>
          </a:xfrm>
          <a:custGeom>
            <a:avLst/>
            <a:gdLst>
              <a:gd name="connsiteX0" fmla="*/ 109220 w 661670"/>
              <a:gd name="connsiteY0" fmla="*/ 34290 h 255270"/>
              <a:gd name="connsiteX1" fmla="*/ 238760 w 661670"/>
              <a:gd name="connsiteY1" fmla="*/ 72390 h 255270"/>
              <a:gd name="connsiteX2" fmla="*/ 284480 w 661670"/>
              <a:gd name="connsiteY2" fmla="*/ 87630 h 255270"/>
              <a:gd name="connsiteX3" fmla="*/ 330200 w 661670"/>
              <a:gd name="connsiteY3" fmla="*/ 87630 h 255270"/>
              <a:gd name="connsiteX4" fmla="*/ 414020 w 661670"/>
              <a:gd name="connsiteY4" fmla="*/ 64770 h 255270"/>
              <a:gd name="connsiteX5" fmla="*/ 535940 w 661670"/>
              <a:gd name="connsiteY5" fmla="*/ 3810 h 255270"/>
              <a:gd name="connsiteX6" fmla="*/ 642620 w 661670"/>
              <a:gd name="connsiteY6" fmla="*/ 41910 h 255270"/>
              <a:gd name="connsiteX7" fmla="*/ 650240 w 661670"/>
              <a:gd name="connsiteY7" fmla="*/ 156210 h 255270"/>
              <a:gd name="connsiteX8" fmla="*/ 612140 w 661670"/>
              <a:gd name="connsiteY8" fmla="*/ 217170 h 255270"/>
              <a:gd name="connsiteX9" fmla="*/ 551180 w 661670"/>
              <a:gd name="connsiteY9" fmla="*/ 224790 h 255270"/>
              <a:gd name="connsiteX10" fmla="*/ 406400 w 661670"/>
              <a:gd name="connsiteY10" fmla="*/ 209550 h 255270"/>
              <a:gd name="connsiteX11" fmla="*/ 231140 w 661670"/>
              <a:gd name="connsiteY11" fmla="*/ 240030 h 255270"/>
              <a:gd name="connsiteX12" fmla="*/ 48260 w 661670"/>
              <a:gd name="connsiteY12" fmla="*/ 232410 h 255270"/>
              <a:gd name="connsiteX13" fmla="*/ 2540 w 661670"/>
              <a:gd name="connsiteY13" fmla="*/ 102870 h 255270"/>
              <a:gd name="connsiteX14" fmla="*/ 33020 w 661670"/>
              <a:gd name="connsiteY14" fmla="*/ 19050 h 255270"/>
              <a:gd name="connsiteX15" fmla="*/ 109220 w 661670"/>
              <a:gd name="connsiteY15" fmla="*/ 34290 h 25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670" h="255270">
                <a:moveTo>
                  <a:pt x="109220" y="34290"/>
                </a:moveTo>
                <a:cubicBezTo>
                  <a:pt x="143510" y="43180"/>
                  <a:pt x="209550" y="63500"/>
                  <a:pt x="238760" y="72390"/>
                </a:cubicBezTo>
                <a:cubicBezTo>
                  <a:pt x="267970" y="81280"/>
                  <a:pt x="269240" y="85090"/>
                  <a:pt x="284480" y="87630"/>
                </a:cubicBezTo>
                <a:cubicBezTo>
                  <a:pt x="299720" y="90170"/>
                  <a:pt x="308610" y="91440"/>
                  <a:pt x="330200" y="87630"/>
                </a:cubicBezTo>
                <a:cubicBezTo>
                  <a:pt x="351790" y="83820"/>
                  <a:pt x="379730" y="78740"/>
                  <a:pt x="414020" y="64770"/>
                </a:cubicBezTo>
                <a:cubicBezTo>
                  <a:pt x="448310" y="50800"/>
                  <a:pt x="497840" y="7620"/>
                  <a:pt x="535940" y="3810"/>
                </a:cubicBezTo>
                <a:cubicBezTo>
                  <a:pt x="574040" y="0"/>
                  <a:pt x="623570" y="16510"/>
                  <a:pt x="642620" y="41910"/>
                </a:cubicBezTo>
                <a:cubicBezTo>
                  <a:pt x="661670" y="67310"/>
                  <a:pt x="655320" y="127000"/>
                  <a:pt x="650240" y="156210"/>
                </a:cubicBezTo>
                <a:cubicBezTo>
                  <a:pt x="645160" y="185420"/>
                  <a:pt x="628650" y="205740"/>
                  <a:pt x="612140" y="217170"/>
                </a:cubicBezTo>
                <a:cubicBezTo>
                  <a:pt x="595630" y="228600"/>
                  <a:pt x="585470" y="226060"/>
                  <a:pt x="551180" y="224790"/>
                </a:cubicBezTo>
                <a:cubicBezTo>
                  <a:pt x="516890" y="223520"/>
                  <a:pt x="459740" y="207010"/>
                  <a:pt x="406400" y="209550"/>
                </a:cubicBezTo>
                <a:cubicBezTo>
                  <a:pt x="353060" y="212090"/>
                  <a:pt x="290830" y="236220"/>
                  <a:pt x="231140" y="240030"/>
                </a:cubicBezTo>
                <a:cubicBezTo>
                  <a:pt x="171450" y="243840"/>
                  <a:pt x="86360" y="255270"/>
                  <a:pt x="48260" y="232410"/>
                </a:cubicBezTo>
                <a:cubicBezTo>
                  <a:pt x="10160" y="209550"/>
                  <a:pt x="5080" y="138430"/>
                  <a:pt x="2540" y="102870"/>
                </a:cubicBezTo>
                <a:cubicBezTo>
                  <a:pt x="0" y="67310"/>
                  <a:pt x="13970" y="30480"/>
                  <a:pt x="33020" y="19050"/>
                </a:cubicBezTo>
                <a:cubicBezTo>
                  <a:pt x="52070" y="7620"/>
                  <a:pt x="74930" y="25400"/>
                  <a:pt x="109220" y="34290"/>
                </a:cubicBezTo>
                <a:close/>
              </a:path>
            </a:pathLst>
          </a:custGeom>
          <a:solidFill>
            <a:srgbClr val="008E4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 sz="4000"/>
          </a:p>
        </p:txBody>
      </p:sp>
      <p:sp>
        <p:nvSpPr>
          <p:cNvPr id="65" name="Freeform 64"/>
          <p:cNvSpPr>
            <a:spLocks noChangeAspect="1"/>
          </p:cNvSpPr>
          <p:nvPr/>
        </p:nvSpPr>
        <p:spPr>
          <a:xfrm>
            <a:off x="10561790" y="9763605"/>
            <a:ext cx="320953" cy="137160"/>
          </a:xfrm>
          <a:custGeom>
            <a:avLst/>
            <a:gdLst>
              <a:gd name="connsiteX0" fmla="*/ 109220 w 661670"/>
              <a:gd name="connsiteY0" fmla="*/ 34290 h 255270"/>
              <a:gd name="connsiteX1" fmla="*/ 238760 w 661670"/>
              <a:gd name="connsiteY1" fmla="*/ 72390 h 255270"/>
              <a:gd name="connsiteX2" fmla="*/ 284480 w 661670"/>
              <a:gd name="connsiteY2" fmla="*/ 87630 h 255270"/>
              <a:gd name="connsiteX3" fmla="*/ 330200 w 661670"/>
              <a:gd name="connsiteY3" fmla="*/ 87630 h 255270"/>
              <a:gd name="connsiteX4" fmla="*/ 414020 w 661670"/>
              <a:gd name="connsiteY4" fmla="*/ 64770 h 255270"/>
              <a:gd name="connsiteX5" fmla="*/ 535940 w 661670"/>
              <a:gd name="connsiteY5" fmla="*/ 3810 h 255270"/>
              <a:gd name="connsiteX6" fmla="*/ 642620 w 661670"/>
              <a:gd name="connsiteY6" fmla="*/ 41910 h 255270"/>
              <a:gd name="connsiteX7" fmla="*/ 650240 w 661670"/>
              <a:gd name="connsiteY7" fmla="*/ 156210 h 255270"/>
              <a:gd name="connsiteX8" fmla="*/ 612140 w 661670"/>
              <a:gd name="connsiteY8" fmla="*/ 217170 h 255270"/>
              <a:gd name="connsiteX9" fmla="*/ 551180 w 661670"/>
              <a:gd name="connsiteY9" fmla="*/ 224790 h 255270"/>
              <a:gd name="connsiteX10" fmla="*/ 406400 w 661670"/>
              <a:gd name="connsiteY10" fmla="*/ 209550 h 255270"/>
              <a:gd name="connsiteX11" fmla="*/ 231140 w 661670"/>
              <a:gd name="connsiteY11" fmla="*/ 240030 h 255270"/>
              <a:gd name="connsiteX12" fmla="*/ 48260 w 661670"/>
              <a:gd name="connsiteY12" fmla="*/ 232410 h 255270"/>
              <a:gd name="connsiteX13" fmla="*/ 2540 w 661670"/>
              <a:gd name="connsiteY13" fmla="*/ 102870 h 255270"/>
              <a:gd name="connsiteX14" fmla="*/ 33020 w 661670"/>
              <a:gd name="connsiteY14" fmla="*/ 19050 h 255270"/>
              <a:gd name="connsiteX15" fmla="*/ 109220 w 661670"/>
              <a:gd name="connsiteY15" fmla="*/ 34290 h 25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670" h="255270">
                <a:moveTo>
                  <a:pt x="109220" y="34290"/>
                </a:moveTo>
                <a:cubicBezTo>
                  <a:pt x="143510" y="43180"/>
                  <a:pt x="209550" y="63500"/>
                  <a:pt x="238760" y="72390"/>
                </a:cubicBezTo>
                <a:cubicBezTo>
                  <a:pt x="267970" y="81280"/>
                  <a:pt x="269240" y="85090"/>
                  <a:pt x="284480" y="87630"/>
                </a:cubicBezTo>
                <a:cubicBezTo>
                  <a:pt x="299720" y="90170"/>
                  <a:pt x="308610" y="91440"/>
                  <a:pt x="330200" y="87630"/>
                </a:cubicBezTo>
                <a:cubicBezTo>
                  <a:pt x="351790" y="83820"/>
                  <a:pt x="379730" y="78740"/>
                  <a:pt x="414020" y="64770"/>
                </a:cubicBezTo>
                <a:cubicBezTo>
                  <a:pt x="448310" y="50800"/>
                  <a:pt x="497840" y="7620"/>
                  <a:pt x="535940" y="3810"/>
                </a:cubicBezTo>
                <a:cubicBezTo>
                  <a:pt x="574040" y="0"/>
                  <a:pt x="623570" y="16510"/>
                  <a:pt x="642620" y="41910"/>
                </a:cubicBezTo>
                <a:cubicBezTo>
                  <a:pt x="661670" y="67310"/>
                  <a:pt x="655320" y="127000"/>
                  <a:pt x="650240" y="156210"/>
                </a:cubicBezTo>
                <a:cubicBezTo>
                  <a:pt x="645160" y="185420"/>
                  <a:pt x="628650" y="205740"/>
                  <a:pt x="612140" y="217170"/>
                </a:cubicBezTo>
                <a:cubicBezTo>
                  <a:pt x="595630" y="228600"/>
                  <a:pt x="585470" y="226060"/>
                  <a:pt x="551180" y="224790"/>
                </a:cubicBezTo>
                <a:cubicBezTo>
                  <a:pt x="516890" y="223520"/>
                  <a:pt x="459740" y="207010"/>
                  <a:pt x="406400" y="209550"/>
                </a:cubicBezTo>
                <a:cubicBezTo>
                  <a:pt x="353060" y="212090"/>
                  <a:pt x="290830" y="236220"/>
                  <a:pt x="231140" y="240030"/>
                </a:cubicBezTo>
                <a:cubicBezTo>
                  <a:pt x="171450" y="243840"/>
                  <a:pt x="86360" y="255270"/>
                  <a:pt x="48260" y="232410"/>
                </a:cubicBezTo>
                <a:cubicBezTo>
                  <a:pt x="10160" y="209550"/>
                  <a:pt x="5080" y="138430"/>
                  <a:pt x="2540" y="102870"/>
                </a:cubicBezTo>
                <a:cubicBezTo>
                  <a:pt x="0" y="67310"/>
                  <a:pt x="13970" y="30480"/>
                  <a:pt x="33020" y="19050"/>
                </a:cubicBezTo>
                <a:cubicBezTo>
                  <a:pt x="52070" y="7620"/>
                  <a:pt x="74930" y="25400"/>
                  <a:pt x="109220" y="34290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58000">
                <a:srgbClr val="00B050"/>
              </a:gs>
            </a:gsLst>
            <a:lin ang="16200000" scaled="0"/>
          </a:gra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 sz="4000"/>
          </a:p>
        </p:txBody>
      </p:sp>
      <p:sp>
        <p:nvSpPr>
          <p:cNvPr id="66" name="5-Point Star 65"/>
          <p:cNvSpPr/>
          <p:nvPr/>
        </p:nvSpPr>
        <p:spPr bwMode="auto">
          <a:xfrm>
            <a:off x="8961426" y="9184533"/>
            <a:ext cx="182880" cy="182880"/>
          </a:xfrm>
          <a:prstGeom prst="star5">
            <a:avLst/>
          </a:prstGeom>
          <a:solidFill>
            <a:srgbClr val="A6E51B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72" name="5-Point Star 71"/>
          <p:cNvSpPr/>
          <p:nvPr/>
        </p:nvSpPr>
        <p:spPr bwMode="auto">
          <a:xfrm>
            <a:off x="6711072" y="4128182"/>
            <a:ext cx="182880" cy="182880"/>
          </a:xfrm>
          <a:prstGeom prst="star5">
            <a:avLst/>
          </a:prstGeom>
          <a:solidFill>
            <a:srgbClr val="A6E51B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73" name="5-Point Star 72"/>
          <p:cNvSpPr/>
          <p:nvPr/>
        </p:nvSpPr>
        <p:spPr bwMode="auto">
          <a:xfrm>
            <a:off x="7450513" y="4146801"/>
            <a:ext cx="182880" cy="182880"/>
          </a:xfrm>
          <a:prstGeom prst="star5">
            <a:avLst/>
          </a:prstGeom>
          <a:solidFill>
            <a:srgbClr val="A6E51B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74" name="5-Point Star 73"/>
          <p:cNvSpPr/>
          <p:nvPr/>
        </p:nvSpPr>
        <p:spPr bwMode="auto">
          <a:xfrm>
            <a:off x="13614769" y="134527"/>
            <a:ext cx="182880" cy="182880"/>
          </a:xfrm>
          <a:prstGeom prst="star5">
            <a:avLst/>
          </a:prstGeom>
          <a:solidFill>
            <a:srgbClr val="A6E51B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77" name="5-Point Star 76"/>
          <p:cNvSpPr/>
          <p:nvPr/>
        </p:nvSpPr>
        <p:spPr bwMode="auto">
          <a:xfrm>
            <a:off x="3340455" y="7917791"/>
            <a:ext cx="182880" cy="182880"/>
          </a:xfrm>
          <a:prstGeom prst="star5">
            <a:avLst/>
          </a:prstGeom>
          <a:solidFill>
            <a:srgbClr val="A6E51B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78" name="5-Point Star 77"/>
          <p:cNvSpPr/>
          <p:nvPr/>
        </p:nvSpPr>
        <p:spPr bwMode="auto">
          <a:xfrm>
            <a:off x="3716783" y="4989866"/>
            <a:ext cx="182880" cy="182880"/>
          </a:xfrm>
          <a:prstGeom prst="star5">
            <a:avLst/>
          </a:prstGeom>
          <a:solidFill>
            <a:srgbClr val="A6E51B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79" name="5-Point Star 78"/>
          <p:cNvSpPr/>
          <p:nvPr/>
        </p:nvSpPr>
        <p:spPr bwMode="auto">
          <a:xfrm>
            <a:off x="12192870" y="2041013"/>
            <a:ext cx="182880" cy="182880"/>
          </a:xfrm>
          <a:prstGeom prst="star5">
            <a:avLst/>
          </a:prstGeom>
          <a:solidFill>
            <a:srgbClr val="A6E51B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80" name="5-Point Star 79"/>
          <p:cNvSpPr/>
          <p:nvPr/>
        </p:nvSpPr>
        <p:spPr bwMode="auto">
          <a:xfrm>
            <a:off x="3353544" y="1948006"/>
            <a:ext cx="182880" cy="182880"/>
          </a:xfrm>
          <a:prstGeom prst="star5">
            <a:avLst/>
          </a:prstGeom>
          <a:solidFill>
            <a:srgbClr val="A6E51B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81" name="5-Point Star 80"/>
          <p:cNvSpPr/>
          <p:nvPr/>
        </p:nvSpPr>
        <p:spPr bwMode="auto">
          <a:xfrm>
            <a:off x="919736" y="504588"/>
            <a:ext cx="182880" cy="182880"/>
          </a:xfrm>
          <a:prstGeom prst="star5">
            <a:avLst/>
          </a:prstGeom>
          <a:solidFill>
            <a:srgbClr val="A6E51B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82" name="5-Point Star 81"/>
          <p:cNvSpPr/>
          <p:nvPr/>
        </p:nvSpPr>
        <p:spPr bwMode="auto">
          <a:xfrm>
            <a:off x="5185095" y="1475975"/>
            <a:ext cx="182880" cy="182880"/>
          </a:xfrm>
          <a:prstGeom prst="star5">
            <a:avLst/>
          </a:prstGeom>
          <a:solidFill>
            <a:srgbClr val="A6E51B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83" name="5-Point Star 82"/>
          <p:cNvSpPr/>
          <p:nvPr/>
        </p:nvSpPr>
        <p:spPr bwMode="auto">
          <a:xfrm>
            <a:off x="8446869" y="5268822"/>
            <a:ext cx="182880" cy="182880"/>
          </a:xfrm>
          <a:prstGeom prst="star5">
            <a:avLst/>
          </a:prstGeom>
          <a:solidFill>
            <a:srgbClr val="A6E51B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84" name="5-Point Star 83"/>
          <p:cNvSpPr/>
          <p:nvPr/>
        </p:nvSpPr>
        <p:spPr bwMode="auto">
          <a:xfrm>
            <a:off x="8140391" y="4862484"/>
            <a:ext cx="182880" cy="182880"/>
          </a:xfrm>
          <a:prstGeom prst="star5">
            <a:avLst/>
          </a:prstGeom>
          <a:solidFill>
            <a:srgbClr val="A6E51B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85" name="5-Point Star 84"/>
          <p:cNvSpPr/>
          <p:nvPr/>
        </p:nvSpPr>
        <p:spPr bwMode="auto">
          <a:xfrm>
            <a:off x="8049516" y="3868985"/>
            <a:ext cx="182880" cy="182880"/>
          </a:xfrm>
          <a:prstGeom prst="star5">
            <a:avLst/>
          </a:prstGeom>
          <a:solidFill>
            <a:srgbClr val="A6E51B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86" name="5-Point Star 85"/>
          <p:cNvSpPr/>
          <p:nvPr/>
        </p:nvSpPr>
        <p:spPr bwMode="auto">
          <a:xfrm>
            <a:off x="9195396" y="5602822"/>
            <a:ext cx="182880" cy="182880"/>
          </a:xfrm>
          <a:prstGeom prst="star5">
            <a:avLst/>
          </a:prstGeom>
          <a:solidFill>
            <a:srgbClr val="A6E51B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87" name="5-Point Star 86"/>
          <p:cNvSpPr/>
          <p:nvPr/>
        </p:nvSpPr>
        <p:spPr bwMode="auto">
          <a:xfrm>
            <a:off x="9810724" y="5888589"/>
            <a:ext cx="182880" cy="182880"/>
          </a:xfrm>
          <a:prstGeom prst="star5">
            <a:avLst/>
          </a:prstGeom>
          <a:solidFill>
            <a:srgbClr val="A6E51B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89" name="5-Point Star 88"/>
          <p:cNvSpPr/>
          <p:nvPr/>
        </p:nvSpPr>
        <p:spPr bwMode="auto">
          <a:xfrm>
            <a:off x="6781800" y="3733800"/>
            <a:ext cx="182880" cy="182880"/>
          </a:xfrm>
          <a:prstGeom prst="star5">
            <a:avLst/>
          </a:prstGeom>
          <a:solidFill>
            <a:srgbClr val="A6E51B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91" name="5-Point Star 90"/>
          <p:cNvSpPr/>
          <p:nvPr/>
        </p:nvSpPr>
        <p:spPr bwMode="auto">
          <a:xfrm>
            <a:off x="5217895" y="7270242"/>
            <a:ext cx="182880" cy="182880"/>
          </a:xfrm>
          <a:prstGeom prst="star5">
            <a:avLst/>
          </a:prstGeom>
          <a:solidFill>
            <a:srgbClr val="A6E51B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59" name="TextBox 86"/>
          <p:cNvSpPr txBox="1">
            <a:spLocks noChangeArrowheads="1"/>
          </p:cNvSpPr>
          <p:nvPr/>
        </p:nvSpPr>
        <p:spPr bwMode="auto">
          <a:xfrm>
            <a:off x="12864342" y="5417905"/>
            <a:ext cx="1609776" cy="884858"/>
          </a:xfrm>
          <a:prstGeom prst="rect">
            <a:avLst/>
          </a:prstGeom>
          <a:solidFill>
            <a:srgbClr val="A6E51B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smtClean="0">
                <a:cs typeface="Arial" pitchFamily="34" charset="0"/>
              </a:rPr>
              <a:t>LLOG – </a:t>
            </a:r>
            <a:r>
              <a:rPr lang="en-US" sz="1050" b="1" dirty="0" err="1" smtClean="0">
                <a:cs typeface="Arial" pitchFamily="34" charset="0"/>
              </a:rPr>
              <a:t>Crumholt</a:t>
            </a:r>
            <a:r>
              <a:rPr lang="en-US" sz="1050" b="1" dirty="0" smtClean="0">
                <a:cs typeface="Arial" pitchFamily="34" charset="0"/>
              </a:rPr>
              <a:t> 1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</a:t>
            </a:r>
            <a:r>
              <a:rPr lang="en-US" sz="1050" dirty="0" smtClean="0">
                <a:cs typeface="Arial" pitchFamily="34" charset="0"/>
              </a:rPr>
              <a:t> 6/5/2012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Future Utility</a:t>
            </a: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19,500</a:t>
            </a:r>
          </a:p>
          <a:p>
            <a:r>
              <a:rPr lang="en-US" sz="1050" b="1" dirty="0" err="1" smtClean="0">
                <a:cs typeface="Arial" pitchFamily="34" charset="0"/>
              </a:rPr>
              <a:t>Obj</a:t>
            </a:r>
            <a:r>
              <a:rPr lang="en-US" sz="1050" b="1" dirty="0" smtClean="0">
                <a:cs typeface="Arial" pitchFamily="34" charset="0"/>
              </a:rPr>
              <a:t>/ </a:t>
            </a:r>
            <a:r>
              <a:rPr lang="en-US" sz="1050" b="1" dirty="0" err="1" smtClean="0">
                <a:cs typeface="Arial" pitchFamily="34" charset="0"/>
              </a:rPr>
              <a:t>Perf</a:t>
            </a:r>
            <a:r>
              <a:rPr lang="en-US" sz="1050" b="1" dirty="0" smtClean="0">
                <a:cs typeface="Arial" pitchFamily="34" charset="0"/>
              </a:rPr>
              <a:t>: </a:t>
            </a:r>
            <a:r>
              <a:rPr lang="en-US" sz="1050" dirty="0" err="1">
                <a:cs typeface="Arial" pitchFamily="34" charset="0"/>
              </a:rPr>
              <a:t>Tusc</a:t>
            </a:r>
            <a:r>
              <a:rPr lang="en-US" sz="1050" dirty="0">
                <a:cs typeface="Arial" pitchFamily="34" charset="0"/>
              </a:rPr>
              <a:t>/ </a:t>
            </a:r>
            <a:r>
              <a:rPr lang="en-US" sz="1050" dirty="0" smtClean="0">
                <a:cs typeface="Arial" pitchFamily="34" charset="0"/>
              </a:rPr>
              <a:t>N/A</a:t>
            </a:r>
          </a:p>
          <a:p>
            <a:r>
              <a:rPr lang="en-US" sz="500" dirty="0">
                <a:cs typeface="Arial" pitchFamily="34" charset="0"/>
              </a:rPr>
              <a:t>1703320301000</a:t>
            </a:r>
            <a:endParaRPr lang="en-US" sz="500" b="1" dirty="0">
              <a:cs typeface="Arial" pitchFamily="34" charset="0"/>
            </a:endParaRPr>
          </a:p>
        </p:txBody>
      </p:sp>
      <p:cxnSp>
        <p:nvCxnSpPr>
          <p:cNvPr id="67" name="Straight Arrow Connector 66"/>
          <p:cNvCxnSpPr>
            <a:stCxn id="59" idx="1"/>
            <a:endCxn id="68" idx="3"/>
          </p:cNvCxnSpPr>
          <p:nvPr/>
        </p:nvCxnSpPr>
        <p:spPr>
          <a:xfrm flipH="1" flipV="1">
            <a:off x="12545594" y="5167408"/>
            <a:ext cx="318748" cy="69292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5-Point Star 67"/>
          <p:cNvSpPr/>
          <p:nvPr/>
        </p:nvSpPr>
        <p:spPr bwMode="auto">
          <a:xfrm>
            <a:off x="12397641" y="4984528"/>
            <a:ext cx="182880" cy="182880"/>
          </a:xfrm>
          <a:prstGeom prst="star5">
            <a:avLst/>
          </a:prstGeom>
          <a:solidFill>
            <a:srgbClr val="A6E51B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cxnSp>
        <p:nvCxnSpPr>
          <p:cNvPr id="69" name="Straight Arrow Connector 68"/>
          <p:cNvCxnSpPr>
            <a:stCxn id="7" idx="0"/>
            <a:endCxn id="80" idx="1"/>
          </p:cNvCxnSpPr>
          <p:nvPr/>
        </p:nvCxnSpPr>
        <p:spPr>
          <a:xfrm flipV="1">
            <a:off x="2405928" y="2017860"/>
            <a:ext cx="947616" cy="7882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9" idx="0"/>
            <a:endCxn id="79" idx="3"/>
          </p:cNvCxnSpPr>
          <p:nvPr/>
        </p:nvCxnSpPr>
        <p:spPr>
          <a:xfrm flipH="1" flipV="1">
            <a:off x="12340823" y="2223893"/>
            <a:ext cx="272484" cy="25030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1" idx="1"/>
            <a:endCxn id="78" idx="3"/>
          </p:cNvCxnSpPr>
          <p:nvPr/>
        </p:nvCxnSpPr>
        <p:spPr>
          <a:xfrm flipH="1" flipV="1">
            <a:off x="3864736" y="5172746"/>
            <a:ext cx="216857" cy="25421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9" idx="3"/>
            <a:endCxn id="91" idx="1"/>
          </p:cNvCxnSpPr>
          <p:nvPr/>
        </p:nvCxnSpPr>
        <p:spPr>
          <a:xfrm>
            <a:off x="4999429" y="7326205"/>
            <a:ext cx="218466" cy="1389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46" idx="0"/>
            <a:endCxn id="77" idx="1"/>
          </p:cNvCxnSpPr>
          <p:nvPr/>
        </p:nvCxnSpPr>
        <p:spPr>
          <a:xfrm flipH="1" flipV="1">
            <a:off x="3340455" y="7987645"/>
            <a:ext cx="1097880" cy="14059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5244823" y="6049734"/>
            <a:ext cx="1667064" cy="884858"/>
          </a:xfrm>
          <a:prstGeom prst="rect">
            <a:avLst/>
          </a:prstGeom>
          <a:solidFill>
            <a:srgbClr val="A6E51B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 smtClean="0">
                <a:cs typeface="Arial" pitchFamily="34" charset="0"/>
              </a:rPr>
              <a:t>Neumin</a:t>
            </a:r>
            <a:r>
              <a:rPr lang="en-US" sz="1050" b="1" dirty="0" smtClean="0">
                <a:cs typeface="Arial" pitchFamily="34" charset="0"/>
              </a:rPr>
              <a:t> Prod – </a:t>
            </a:r>
            <a:r>
              <a:rPr lang="en-US" sz="1050" b="1" dirty="0" err="1" smtClean="0">
                <a:cs typeface="Arial" pitchFamily="34" charset="0"/>
              </a:rPr>
              <a:t>Helouin</a:t>
            </a:r>
            <a:r>
              <a:rPr lang="en-US" sz="1050" b="1" dirty="0" smtClean="0">
                <a:cs typeface="Arial" pitchFamily="34" charset="0"/>
              </a:rPr>
              <a:t> 1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</a:t>
            </a:r>
            <a:r>
              <a:rPr lang="en-US" sz="1050" dirty="0" smtClean="0">
                <a:cs typeface="Arial" pitchFamily="34" charset="0"/>
              </a:rPr>
              <a:t> 7/25/12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>
                <a:cs typeface="Arial" pitchFamily="34" charset="0"/>
              </a:rPr>
              <a:t>Future Utility</a:t>
            </a: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11650</a:t>
            </a:r>
          </a:p>
          <a:p>
            <a:r>
              <a:rPr lang="en-US" sz="1050" b="1" dirty="0" err="1" smtClean="0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 </a:t>
            </a:r>
            <a:r>
              <a:rPr lang="en-US" sz="1050" dirty="0" smtClean="0">
                <a:cs typeface="Arial" pitchFamily="34" charset="0"/>
              </a:rPr>
              <a:t>N/A</a:t>
            </a:r>
          </a:p>
          <a:p>
            <a:r>
              <a:rPr lang="en-US" sz="500" dirty="0" smtClean="0"/>
              <a:t>17017206100000</a:t>
            </a:r>
            <a:endParaRPr lang="en-US" sz="500" dirty="0"/>
          </a:p>
        </p:txBody>
      </p:sp>
      <p:cxnSp>
        <p:nvCxnSpPr>
          <p:cNvPr id="71" name="Straight Arrow Connector 70"/>
          <p:cNvCxnSpPr>
            <a:stCxn id="70" idx="3"/>
            <a:endCxn id="92" idx="2"/>
          </p:cNvCxnSpPr>
          <p:nvPr/>
        </p:nvCxnSpPr>
        <p:spPr>
          <a:xfrm flipV="1">
            <a:off x="6911887" y="5310585"/>
            <a:ext cx="1470309" cy="118157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5-Point Star 91"/>
          <p:cNvSpPr/>
          <p:nvPr/>
        </p:nvSpPr>
        <p:spPr bwMode="auto">
          <a:xfrm>
            <a:off x="8347269" y="5127705"/>
            <a:ext cx="182880" cy="182880"/>
          </a:xfrm>
          <a:prstGeom prst="star5">
            <a:avLst/>
          </a:prstGeom>
          <a:solidFill>
            <a:srgbClr val="A6E51B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8569841" y="6897667"/>
            <a:ext cx="1667064" cy="884858"/>
          </a:xfrm>
          <a:prstGeom prst="rect">
            <a:avLst/>
          </a:prstGeom>
          <a:solidFill>
            <a:srgbClr val="A6E51B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smtClean="0">
                <a:cs typeface="Arial" pitchFamily="34" charset="0"/>
              </a:rPr>
              <a:t>Park </a:t>
            </a:r>
            <a:r>
              <a:rPr lang="en-US" sz="1050" b="1" dirty="0" err="1" smtClean="0">
                <a:cs typeface="Arial" pitchFamily="34" charset="0"/>
              </a:rPr>
              <a:t>Exp</a:t>
            </a:r>
            <a:r>
              <a:rPr lang="en-US" sz="1050" b="1" dirty="0" smtClean="0">
                <a:cs typeface="Arial" pitchFamily="34" charset="0"/>
              </a:rPr>
              <a:t> – </a:t>
            </a:r>
            <a:r>
              <a:rPr lang="en-US" sz="1050" b="1" dirty="0" err="1" smtClean="0">
                <a:cs typeface="Arial" pitchFamily="34" charset="0"/>
              </a:rPr>
              <a:t>Dupont</a:t>
            </a:r>
            <a:r>
              <a:rPr lang="en-US" sz="1050" b="1" dirty="0" smtClean="0">
                <a:cs typeface="Arial" pitchFamily="34" charset="0"/>
              </a:rPr>
              <a:t> 96-2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</a:t>
            </a:r>
            <a:r>
              <a:rPr lang="en-US" sz="1050" dirty="0" smtClean="0">
                <a:cs typeface="Arial" pitchFamily="34" charset="0"/>
              </a:rPr>
              <a:t> 7/25/12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>
                <a:cs typeface="Arial" pitchFamily="34" charset="0"/>
              </a:rPr>
              <a:t>Future Utility</a:t>
            </a: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12316</a:t>
            </a:r>
          </a:p>
          <a:p>
            <a:r>
              <a:rPr lang="en-US" sz="1050" b="1" dirty="0" err="1" smtClean="0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 </a:t>
            </a:r>
            <a:r>
              <a:rPr lang="en-US" sz="1050" dirty="0" smtClean="0">
                <a:cs typeface="Arial" pitchFamily="34" charset="0"/>
              </a:rPr>
              <a:t>N/A</a:t>
            </a:r>
          </a:p>
          <a:p>
            <a:r>
              <a:rPr lang="en-US" sz="500" dirty="0" smtClean="0"/>
              <a:t>17121202220000</a:t>
            </a:r>
            <a:endParaRPr lang="en-US" sz="500" dirty="0"/>
          </a:p>
        </p:txBody>
      </p:sp>
      <p:cxnSp>
        <p:nvCxnSpPr>
          <p:cNvPr id="94" name="Straight Arrow Connector 93"/>
          <p:cNvCxnSpPr>
            <a:stCxn id="93" idx="0"/>
            <a:endCxn id="95" idx="3"/>
          </p:cNvCxnSpPr>
          <p:nvPr/>
        </p:nvCxnSpPr>
        <p:spPr>
          <a:xfrm flipV="1">
            <a:off x="9403373" y="5837277"/>
            <a:ext cx="0" cy="106039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5-Point Star 94"/>
          <p:cNvSpPr/>
          <p:nvPr/>
        </p:nvSpPr>
        <p:spPr bwMode="auto">
          <a:xfrm>
            <a:off x="9255420" y="5654397"/>
            <a:ext cx="182880" cy="182880"/>
          </a:xfrm>
          <a:prstGeom prst="star5">
            <a:avLst/>
          </a:prstGeom>
          <a:solidFill>
            <a:srgbClr val="A6E51B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5790920" y="7453122"/>
            <a:ext cx="1916711" cy="969496"/>
          </a:xfrm>
          <a:prstGeom prst="rect">
            <a:avLst/>
          </a:prstGeom>
          <a:solidFill>
            <a:srgbClr val="A6E51B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smtClean="0">
                <a:cs typeface="Arial" pitchFamily="34" charset="0"/>
              </a:rPr>
              <a:t>BOPCO – </a:t>
            </a:r>
            <a:r>
              <a:rPr lang="en-US" sz="1050" b="1" dirty="0" err="1" smtClean="0">
                <a:cs typeface="Arial" pitchFamily="34" charset="0"/>
              </a:rPr>
              <a:t>Schwing</a:t>
            </a:r>
            <a:r>
              <a:rPr lang="en-US" sz="1050" b="1" dirty="0" smtClean="0">
                <a:cs typeface="Arial" pitchFamily="34" charset="0"/>
              </a:rPr>
              <a:t> </a:t>
            </a:r>
            <a:r>
              <a:rPr lang="en-US" sz="1050" b="1" dirty="0" err="1" smtClean="0">
                <a:cs typeface="Arial" pitchFamily="34" charset="0"/>
              </a:rPr>
              <a:t>Manag</a:t>
            </a:r>
            <a:r>
              <a:rPr lang="en-US" sz="1050" b="1" dirty="0" smtClean="0">
                <a:cs typeface="Arial" pitchFamily="34" charset="0"/>
              </a:rPr>
              <a:t>. 1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</a:t>
            </a:r>
            <a:r>
              <a:rPr lang="en-US" sz="1050" dirty="0" smtClean="0">
                <a:cs typeface="Arial" pitchFamily="34" charset="0"/>
              </a:rPr>
              <a:t> 7/30/12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>
                <a:cs typeface="Arial" pitchFamily="34" charset="0"/>
              </a:rPr>
              <a:t>Future Utility</a:t>
            </a: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10305</a:t>
            </a:r>
          </a:p>
          <a:p>
            <a:r>
              <a:rPr lang="en-US" sz="1050" b="1" dirty="0" err="1" smtClean="0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 </a:t>
            </a:r>
            <a:r>
              <a:rPr lang="en-US" sz="1050" dirty="0" smtClean="0">
                <a:cs typeface="Arial" pitchFamily="34" charset="0"/>
              </a:rPr>
              <a:t>N/A</a:t>
            </a:r>
          </a:p>
          <a:p>
            <a:r>
              <a:rPr lang="en-US" sz="1050" dirty="0" smtClean="0"/>
              <a:t>17047211070000</a:t>
            </a:r>
            <a:endParaRPr lang="en-US" sz="1050" dirty="0"/>
          </a:p>
        </p:txBody>
      </p:sp>
      <p:cxnSp>
        <p:nvCxnSpPr>
          <p:cNvPr id="97" name="Straight Arrow Connector 96"/>
          <p:cNvCxnSpPr>
            <a:stCxn id="96" idx="0"/>
            <a:endCxn id="98" idx="2"/>
          </p:cNvCxnSpPr>
          <p:nvPr/>
        </p:nvCxnSpPr>
        <p:spPr>
          <a:xfrm flipV="1">
            <a:off x="6749276" y="6083927"/>
            <a:ext cx="1190548" cy="136919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5-Point Star 97"/>
          <p:cNvSpPr/>
          <p:nvPr/>
        </p:nvSpPr>
        <p:spPr bwMode="auto">
          <a:xfrm>
            <a:off x="7904897" y="5901047"/>
            <a:ext cx="182880" cy="182880"/>
          </a:xfrm>
          <a:prstGeom prst="star5">
            <a:avLst/>
          </a:prstGeom>
          <a:solidFill>
            <a:srgbClr val="A6E51B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4527514" y="9045463"/>
            <a:ext cx="1916711" cy="884858"/>
          </a:xfrm>
          <a:prstGeom prst="rect">
            <a:avLst/>
          </a:prstGeom>
          <a:solidFill>
            <a:srgbClr val="A6E51B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smtClean="0">
                <a:cs typeface="Arial" pitchFamily="34" charset="0"/>
              </a:rPr>
              <a:t>Luca Op- St Martin Land Co 1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</a:t>
            </a:r>
            <a:r>
              <a:rPr lang="en-US" sz="1050" dirty="0" smtClean="0">
                <a:cs typeface="Arial" pitchFamily="34" charset="0"/>
              </a:rPr>
              <a:t> 7/30/12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>
                <a:cs typeface="Arial" pitchFamily="34" charset="0"/>
              </a:rPr>
              <a:t>Future Utility</a:t>
            </a: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11950</a:t>
            </a:r>
          </a:p>
          <a:p>
            <a:r>
              <a:rPr lang="en-US" sz="1050" b="1" dirty="0" err="1" smtClean="0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 </a:t>
            </a:r>
            <a:r>
              <a:rPr lang="en-US" sz="1050" dirty="0" smtClean="0">
                <a:cs typeface="Arial" pitchFamily="34" charset="0"/>
              </a:rPr>
              <a:t>N/A</a:t>
            </a:r>
          </a:p>
          <a:p>
            <a:r>
              <a:rPr lang="en-US" sz="500" dirty="0"/>
              <a:t>17099216140000</a:t>
            </a:r>
          </a:p>
        </p:txBody>
      </p:sp>
      <p:cxnSp>
        <p:nvCxnSpPr>
          <p:cNvPr id="100" name="Straight Arrow Connector 99"/>
          <p:cNvCxnSpPr>
            <a:stCxn id="99" idx="0"/>
            <a:endCxn id="101" idx="2"/>
          </p:cNvCxnSpPr>
          <p:nvPr/>
        </p:nvCxnSpPr>
        <p:spPr>
          <a:xfrm flipH="1" flipV="1">
            <a:off x="5429357" y="8605965"/>
            <a:ext cx="56513" cy="43949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5-Point Star 100"/>
          <p:cNvSpPr/>
          <p:nvPr/>
        </p:nvSpPr>
        <p:spPr bwMode="auto">
          <a:xfrm>
            <a:off x="5394430" y="8423085"/>
            <a:ext cx="182880" cy="182880"/>
          </a:xfrm>
          <a:prstGeom prst="star5">
            <a:avLst/>
          </a:prstGeom>
          <a:solidFill>
            <a:srgbClr val="A6E51B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106" name="5-Point Star 105"/>
          <p:cNvSpPr/>
          <p:nvPr/>
        </p:nvSpPr>
        <p:spPr bwMode="auto">
          <a:xfrm>
            <a:off x="1771469" y="7326205"/>
            <a:ext cx="182880" cy="182880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919736" y="7688324"/>
            <a:ext cx="1916711" cy="18543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 smtClean="0">
                <a:cs typeface="Arial" pitchFamily="34" charset="0"/>
              </a:rPr>
              <a:t>Kash</a:t>
            </a:r>
            <a:r>
              <a:rPr lang="en-US" sz="1050" b="1" dirty="0" smtClean="0">
                <a:cs typeface="Arial" pitchFamily="34" charset="0"/>
              </a:rPr>
              <a:t> Oil – </a:t>
            </a:r>
            <a:r>
              <a:rPr lang="en-US" sz="1050" b="1" dirty="0" err="1" smtClean="0">
                <a:cs typeface="Arial" pitchFamily="34" charset="0"/>
              </a:rPr>
              <a:t>Jac</a:t>
            </a:r>
            <a:r>
              <a:rPr lang="en-US" sz="1050" b="1" dirty="0" smtClean="0">
                <a:cs typeface="Arial" pitchFamily="34" charset="0"/>
              </a:rPr>
              <a:t> B Guidry 1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</a:t>
            </a:r>
            <a:r>
              <a:rPr lang="en-US" sz="1050" dirty="0" smtClean="0">
                <a:cs typeface="Arial" pitchFamily="34" charset="0"/>
              </a:rPr>
              <a:t> 8/27/2012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13 BCPD, 18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8530</a:t>
            </a:r>
          </a:p>
          <a:p>
            <a:r>
              <a:rPr lang="en-US" sz="1050" b="1" dirty="0" err="1" smtClean="0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 smtClean="0">
                <a:cs typeface="Arial" pitchFamily="34" charset="0"/>
              </a:rPr>
              <a:t>: </a:t>
            </a:r>
            <a:r>
              <a:rPr lang="en-US" sz="1050" dirty="0" smtClean="0">
                <a:cs typeface="Arial" pitchFamily="34" charset="0"/>
              </a:rPr>
              <a:t>?/ 8112-8131</a:t>
            </a:r>
          </a:p>
          <a:p>
            <a:r>
              <a:rPr lang="en-US" sz="1050" b="1" dirty="0">
                <a:cs typeface="Arial" pitchFamily="34" charset="0"/>
              </a:rPr>
              <a:t>Report'd:</a:t>
            </a:r>
            <a:r>
              <a:rPr lang="en-US" sz="1050" dirty="0">
                <a:cs typeface="Arial" pitchFamily="34" charset="0"/>
              </a:rPr>
              <a:t> 8/27/2012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IP</a:t>
            </a:r>
            <a:r>
              <a:rPr lang="en-US" sz="1050" b="1" dirty="0">
                <a:cs typeface="Arial" pitchFamily="34" charset="0"/>
              </a:rPr>
              <a:t>: </a:t>
            </a:r>
            <a:r>
              <a:rPr lang="en-US" sz="1050" dirty="0" smtClean="0">
                <a:cs typeface="Arial" pitchFamily="34" charset="0"/>
              </a:rPr>
              <a:t>Unsuccessful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err="1" smtClean="0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 </a:t>
            </a:r>
            <a:r>
              <a:rPr lang="en-US" sz="1050" dirty="0">
                <a:cs typeface="Arial" pitchFamily="34" charset="0"/>
              </a:rPr>
              <a:t>?/ </a:t>
            </a:r>
            <a:r>
              <a:rPr lang="en-US" sz="1050" dirty="0" smtClean="0">
                <a:cs typeface="Arial" pitchFamily="34" charset="0"/>
              </a:rPr>
              <a:t>7957-7980</a:t>
            </a:r>
          </a:p>
          <a:p>
            <a:r>
              <a:rPr lang="en-US" sz="1050" b="1" dirty="0">
                <a:cs typeface="Arial" pitchFamily="34" charset="0"/>
              </a:rPr>
              <a:t>Report'd:</a:t>
            </a:r>
            <a:r>
              <a:rPr lang="en-US" sz="1050" dirty="0">
                <a:cs typeface="Arial" pitchFamily="34" charset="0"/>
              </a:rPr>
              <a:t> </a:t>
            </a:r>
            <a:r>
              <a:rPr lang="en-US" sz="1050" dirty="0" smtClean="0">
                <a:cs typeface="Arial" pitchFamily="34" charset="0"/>
              </a:rPr>
              <a:t>11/1/2012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Future Utility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err="1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 </a:t>
            </a:r>
            <a:r>
              <a:rPr lang="en-US" sz="1050" dirty="0">
                <a:cs typeface="Arial" pitchFamily="34" charset="0"/>
              </a:rPr>
              <a:t>?/ 7957-7980</a:t>
            </a:r>
          </a:p>
          <a:p>
            <a:r>
              <a:rPr lang="en-US" sz="500" dirty="0" smtClean="0"/>
              <a:t>17097210760000</a:t>
            </a:r>
            <a:endParaRPr lang="en-US" sz="500" dirty="0"/>
          </a:p>
        </p:txBody>
      </p:sp>
      <p:cxnSp>
        <p:nvCxnSpPr>
          <p:cNvPr id="108" name="Straight Arrow Connector 107"/>
          <p:cNvCxnSpPr>
            <a:stCxn id="107" idx="0"/>
            <a:endCxn id="109" idx="3"/>
          </p:cNvCxnSpPr>
          <p:nvPr/>
        </p:nvCxnSpPr>
        <p:spPr>
          <a:xfrm flipH="1" flipV="1">
            <a:off x="1874065" y="7548203"/>
            <a:ext cx="4027" cy="14012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5-Point Star 108"/>
          <p:cNvSpPr/>
          <p:nvPr/>
        </p:nvSpPr>
        <p:spPr bwMode="auto">
          <a:xfrm>
            <a:off x="1726112" y="7365323"/>
            <a:ext cx="182880" cy="182880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5542219" y="838058"/>
            <a:ext cx="1931091" cy="884858"/>
          </a:xfrm>
          <a:prstGeom prst="rect">
            <a:avLst/>
          </a:prstGeom>
          <a:solidFill>
            <a:srgbClr val="A6E51B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 smtClean="0">
                <a:cs typeface="Arial" pitchFamily="34" charset="0"/>
              </a:rPr>
              <a:t>Hilcorp</a:t>
            </a:r>
            <a:r>
              <a:rPr lang="en-US" sz="1050" b="1" dirty="0" smtClean="0">
                <a:cs typeface="Arial" pitchFamily="34" charset="0"/>
              </a:rPr>
              <a:t> – Howard 1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</a:t>
            </a:r>
            <a:r>
              <a:rPr lang="en-US" sz="1050" dirty="0" smtClean="0">
                <a:cs typeface="Arial" pitchFamily="34" charset="0"/>
              </a:rPr>
              <a:t> 9/21/2012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>
                <a:cs typeface="Arial" pitchFamily="34" charset="0"/>
              </a:rPr>
              <a:t>Future Utility</a:t>
            </a:r>
          </a:p>
          <a:p>
            <a:r>
              <a:rPr lang="en-US" sz="1050" b="1" dirty="0" smtClean="0">
                <a:cs typeface="Arial" pitchFamily="34" charset="0"/>
              </a:rPr>
              <a:t>TD:</a:t>
            </a:r>
            <a:r>
              <a:rPr lang="en-US" sz="1050" dirty="0" smtClean="0">
                <a:cs typeface="Arial" pitchFamily="34" charset="0"/>
              </a:rPr>
              <a:t>18400</a:t>
            </a:r>
          </a:p>
          <a:p>
            <a:r>
              <a:rPr lang="en-US" sz="1050" b="1" dirty="0" err="1" smtClean="0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 </a:t>
            </a:r>
            <a:r>
              <a:rPr lang="en-US" sz="1050" dirty="0" err="1" smtClean="0">
                <a:cs typeface="Arial" pitchFamily="34" charset="0"/>
              </a:rPr>
              <a:t>Tusc</a:t>
            </a:r>
            <a:r>
              <a:rPr lang="en-US" sz="1050" dirty="0" smtClean="0">
                <a:cs typeface="Arial" pitchFamily="34" charset="0"/>
              </a:rPr>
              <a:t>/ 18048-18094</a:t>
            </a:r>
          </a:p>
          <a:p>
            <a:r>
              <a:rPr lang="en-US" sz="500" dirty="0">
                <a:cs typeface="Arial" pitchFamily="34" charset="0"/>
              </a:rPr>
              <a:t>17077203980000</a:t>
            </a:r>
          </a:p>
        </p:txBody>
      </p:sp>
      <p:cxnSp>
        <p:nvCxnSpPr>
          <p:cNvPr id="103" name="Straight Arrow Connector 102"/>
          <p:cNvCxnSpPr>
            <a:stCxn id="102" idx="2"/>
            <a:endCxn id="110" idx="0"/>
          </p:cNvCxnSpPr>
          <p:nvPr/>
        </p:nvCxnSpPr>
        <p:spPr>
          <a:xfrm>
            <a:off x="6507765" y="1722916"/>
            <a:ext cx="117824" cy="128298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5-Point Star 109"/>
          <p:cNvSpPr/>
          <p:nvPr/>
        </p:nvSpPr>
        <p:spPr bwMode="auto">
          <a:xfrm>
            <a:off x="6534149" y="3005898"/>
            <a:ext cx="182880" cy="182880"/>
          </a:xfrm>
          <a:prstGeom prst="star5">
            <a:avLst/>
          </a:prstGeom>
          <a:solidFill>
            <a:srgbClr val="A6E51B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3763289" y="2944215"/>
            <a:ext cx="1931091" cy="884858"/>
          </a:xfrm>
          <a:prstGeom prst="rect">
            <a:avLst/>
          </a:prstGeom>
          <a:solidFill>
            <a:srgbClr val="A6E51B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 smtClean="0">
                <a:cs typeface="Arial" pitchFamily="34" charset="0"/>
              </a:rPr>
              <a:t>Hilcorp</a:t>
            </a:r>
            <a:r>
              <a:rPr lang="en-US" sz="1050" b="1" dirty="0" smtClean="0">
                <a:cs typeface="Arial" pitchFamily="34" charset="0"/>
              </a:rPr>
              <a:t> – 15421-1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</a:t>
            </a:r>
            <a:r>
              <a:rPr lang="en-US" sz="1050" dirty="0" smtClean="0">
                <a:cs typeface="Arial" pitchFamily="34" charset="0"/>
              </a:rPr>
              <a:t> 9/7/2012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>
                <a:cs typeface="Arial" pitchFamily="34" charset="0"/>
              </a:rPr>
              <a:t>Future Utility</a:t>
            </a:r>
          </a:p>
          <a:p>
            <a:r>
              <a:rPr lang="en-US" sz="1050" b="1" dirty="0" smtClean="0">
                <a:cs typeface="Arial" pitchFamily="34" charset="0"/>
              </a:rPr>
              <a:t>TD:</a:t>
            </a:r>
            <a:r>
              <a:rPr lang="en-US" sz="1050" dirty="0" smtClean="0">
                <a:cs typeface="Arial" pitchFamily="34" charset="0"/>
              </a:rPr>
              <a:t>21200</a:t>
            </a:r>
          </a:p>
          <a:p>
            <a:r>
              <a:rPr lang="en-US" sz="1050" b="1" dirty="0" err="1" smtClean="0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 </a:t>
            </a:r>
            <a:r>
              <a:rPr lang="en-US" sz="1050" dirty="0" err="1" smtClean="0">
                <a:cs typeface="Arial" pitchFamily="34" charset="0"/>
              </a:rPr>
              <a:t>Tusc</a:t>
            </a:r>
            <a:r>
              <a:rPr lang="en-US" sz="1050" dirty="0" smtClean="0">
                <a:cs typeface="Arial" pitchFamily="34" charset="0"/>
              </a:rPr>
              <a:t>/ 19542-19556</a:t>
            </a:r>
          </a:p>
          <a:p>
            <a:r>
              <a:rPr lang="en-US" sz="500" dirty="0">
                <a:cs typeface="Arial" pitchFamily="34" charset="0"/>
              </a:rPr>
              <a:t>17097209820000</a:t>
            </a:r>
          </a:p>
        </p:txBody>
      </p:sp>
      <p:cxnSp>
        <p:nvCxnSpPr>
          <p:cNvPr id="115" name="Straight Arrow Connector 114"/>
          <p:cNvCxnSpPr>
            <a:stCxn id="114" idx="0"/>
            <a:endCxn id="116" idx="0"/>
          </p:cNvCxnSpPr>
          <p:nvPr/>
        </p:nvCxnSpPr>
        <p:spPr>
          <a:xfrm flipV="1">
            <a:off x="4728835" y="2821271"/>
            <a:ext cx="1027952" cy="12294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5-Point Star 115"/>
          <p:cNvSpPr/>
          <p:nvPr/>
        </p:nvSpPr>
        <p:spPr bwMode="auto">
          <a:xfrm>
            <a:off x="5665347" y="2821271"/>
            <a:ext cx="182880" cy="182880"/>
          </a:xfrm>
          <a:prstGeom prst="star5">
            <a:avLst/>
          </a:prstGeom>
          <a:solidFill>
            <a:srgbClr val="A6E51B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-12307" y="6092087"/>
            <a:ext cx="2046966" cy="884858"/>
          </a:xfrm>
          <a:prstGeom prst="rect">
            <a:avLst/>
          </a:prstGeom>
          <a:solidFill>
            <a:srgbClr val="A6E51B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 smtClean="0">
                <a:cs typeface="Arial" pitchFamily="34" charset="0"/>
              </a:rPr>
              <a:t>Kash</a:t>
            </a:r>
            <a:r>
              <a:rPr lang="en-US" sz="1050" b="1" dirty="0" smtClean="0">
                <a:cs typeface="Arial" pitchFamily="34" charset="0"/>
              </a:rPr>
              <a:t> – Sanders 1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</a:t>
            </a:r>
            <a:r>
              <a:rPr lang="en-US" sz="1050" dirty="0" smtClean="0">
                <a:cs typeface="Arial" pitchFamily="34" charset="0"/>
              </a:rPr>
              <a:t> 9/25/2012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32 BOPD, 0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</a:t>
            </a:r>
            <a:r>
              <a:rPr lang="en-US" sz="1050" dirty="0" smtClean="0">
                <a:cs typeface="Arial" pitchFamily="34" charset="0"/>
              </a:rPr>
              <a:t>4520</a:t>
            </a:r>
          </a:p>
          <a:p>
            <a:r>
              <a:rPr lang="en-US" sz="1050" b="1" dirty="0" err="1" smtClean="0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 </a:t>
            </a:r>
            <a:r>
              <a:rPr lang="en-US" sz="1050" dirty="0" smtClean="0">
                <a:cs typeface="Arial" pitchFamily="34" charset="0"/>
              </a:rPr>
              <a:t>Miocene?/ 2772-2778</a:t>
            </a:r>
          </a:p>
          <a:p>
            <a:r>
              <a:rPr lang="en-US" sz="500" dirty="0">
                <a:cs typeface="Arial" pitchFamily="34" charset="0"/>
              </a:rPr>
              <a:t>17097210810000</a:t>
            </a:r>
          </a:p>
        </p:txBody>
      </p:sp>
      <p:cxnSp>
        <p:nvCxnSpPr>
          <p:cNvPr id="118" name="Straight Arrow Connector 117"/>
          <p:cNvCxnSpPr>
            <a:stCxn id="117" idx="2"/>
            <a:endCxn id="119" idx="1"/>
          </p:cNvCxnSpPr>
          <p:nvPr/>
        </p:nvCxnSpPr>
        <p:spPr>
          <a:xfrm>
            <a:off x="1011176" y="6976945"/>
            <a:ext cx="624675" cy="21147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5-Point Star 118"/>
          <p:cNvSpPr/>
          <p:nvPr/>
        </p:nvSpPr>
        <p:spPr bwMode="auto">
          <a:xfrm>
            <a:off x="1635851" y="7118565"/>
            <a:ext cx="182880" cy="182880"/>
          </a:xfrm>
          <a:prstGeom prst="star5">
            <a:avLst/>
          </a:prstGeom>
          <a:solidFill>
            <a:srgbClr val="A6E51B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120" name="TextBox 86"/>
          <p:cNvSpPr txBox="1">
            <a:spLocks noChangeArrowheads="1"/>
          </p:cNvSpPr>
          <p:nvPr/>
        </p:nvSpPr>
        <p:spPr bwMode="auto">
          <a:xfrm>
            <a:off x="10640349" y="5768291"/>
            <a:ext cx="2102817" cy="18543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smtClean="0">
                <a:cs typeface="Arial" pitchFamily="34" charset="0"/>
              </a:rPr>
              <a:t>Smith – Wilbert sons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</a:t>
            </a:r>
            <a:r>
              <a:rPr lang="en-US" sz="1050" dirty="0" smtClean="0">
                <a:cs typeface="Arial" pitchFamily="34" charset="0"/>
              </a:rPr>
              <a:t> 9/7/2012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26 BOPD 71 MCFD</a:t>
            </a: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10354</a:t>
            </a:r>
          </a:p>
          <a:p>
            <a:r>
              <a:rPr lang="en-US" sz="1050" b="1" dirty="0" err="1" smtClean="0">
                <a:cs typeface="Arial" pitchFamily="34" charset="0"/>
              </a:rPr>
              <a:t>Obj</a:t>
            </a:r>
            <a:r>
              <a:rPr lang="en-US" sz="1050" b="1" dirty="0" smtClean="0">
                <a:cs typeface="Arial" pitchFamily="34" charset="0"/>
              </a:rPr>
              <a:t>/ </a:t>
            </a:r>
            <a:r>
              <a:rPr lang="en-US" sz="1050" b="1" dirty="0" err="1" smtClean="0">
                <a:cs typeface="Arial" pitchFamily="34" charset="0"/>
              </a:rPr>
              <a:t>Perf</a:t>
            </a:r>
            <a:r>
              <a:rPr lang="en-US" sz="1050" b="1" dirty="0" smtClean="0">
                <a:cs typeface="Arial" pitchFamily="34" charset="0"/>
              </a:rPr>
              <a:t>: </a:t>
            </a:r>
            <a:r>
              <a:rPr lang="en-US" sz="1050" dirty="0" smtClean="0">
                <a:cs typeface="Arial" pitchFamily="34" charset="0"/>
              </a:rPr>
              <a:t>8899-8903</a:t>
            </a:r>
          </a:p>
          <a:p>
            <a:r>
              <a:rPr lang="en-US" sz="1050" b="1" dirty="0">
                <a:cs typeface="Arial" pitchFamily="34" charset="0"/>
              </a:rPr>
              <a:t>Report'd:</a:t>
            </a:r>
            <a:r>
              <a:rPr lang="en-US" sz="1050" dirty="0">
                <a:cs typeface="Arial" pitchFamily="34" charset="0"/>
              </a:rPr>
              <a:t> 3/6/2012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>
                <a:cs typeface="Arial" pitchFamily="34" charset="0"/>
              </a:rPr>
              <a:t>IP: </a:t>
            </a:r>
            <a:r>
              <a:rPr lang="en-US" sz="1050" dirty="0">
                <a:cs typeface="Arial" pitchFamily="34" charset="0"/>
              </a:rPr>
              <a:t>13 BCPD, 596 MCFD</a:t>
            </a:r>
          </a:p>
          <a:p>
            <a:r>
              <a:rPr lang="en-US" sz="1050" b="1" dirty="0" err="1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 </a:t>
            </a:r>
            <a:r>
              <a:rPr lang="en-US" sz="1050" dirty="0" smtClean="0">
                <a:cs typeface="Arial" pitchFamily="34" charset="0"/>
              </a:rPr>
              <a:t>9162-9167</a:t>
            </a:r>
          </a:p>
          <a:p>
            <a:r>
              <a:rPr lang="en-US" sz="1050" b="1" dirty="0">
                <a:cs typeface="Arial" pitchFamily="34" charset="0"/>
              </a:rPr>
              <a:t>Report'd:</a:t>
            </a:r>
            <a:r>
              <a:rPr lang="en-US" sz="1050" dirty="0">
                <a:cs typeface="Arial" pitchFamily="34" charset="0"/>
              </a:rPr>
              <a:t> </a:t>
            </a:r>
            <a:r>
              <a:rPr lang="en-US" sz="1050" dirty="0" smtClean="0">
                <a:cs typeface="Arial" pitchFamily="34" charset="0"/>
              </a:rPr>
              <a:t>10/19/2012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38 BOPD, 749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err="1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 </a:t>
            </a:r>
            <a:r>
              <a:rPr lang="en-US" sz="1050" dirty="0" err="1" smtClean="0">
                <a:cs typeface="Arial" pitchFamily="34" charset="0"/>
              </a:rPr>
              <a:t>Marg</a:t>
            </a:r>
            <a:r>
              <a:rPr lang="en-US" sz="1050" dirty="0" smtClean="0">
                <a:cs typeface="Arial" pitchFamily="34" charset="0"/>
              </a:rPr>
              <a:t> 3Sd/ 8770-8776</a:t>
            </a:r>
            <a:endParaRPr lang="en-US" sz="1050" dirty="0">
              <a:cs typeface="Arial" pitchFamily="34" charset="0"/>
            </a:endParaRPr>
          </a:p>
          <a:p>
            <a:r>
              <a:rPr lang="en-US" sz="500" b="1" dirty="0" smtClean="0">
                <a:cs typeface="Arial" pitchFamily="34" charset="0"/>
              </a:rPr>
              <a:t>17121201970000</a:t>
            </a:r>
            <a:endParaRPr lang="en-US" sz="500" b="1" dirty="0">
              <a:cs typeface="Arial" pitchFamily="34" charset="0"/>
            </a:endParaRPr>
          </a:p>
        </p:txBody>
      </p:sp>
      <p:cxnSp>
        <p:nvCxnSpPr>
          <p:cNvPr id="121" name="Straight Arrow Connector 120"/>
          <p:cNvCxnSpPr>
            <a:stCxn id="120" idx="1"/>
            <a:endCxn id="122" idx="3"/>
          </p:cNvCxnSpPr>
          <p:nvPr/>
        </p:nvCxnSpPr>
        <p:spPr>
          <a:xfrm flipH="1" flipV="1">
            <a:off x="10347135" y="6394203"/>
            <a:ext cx="293214" cy="30126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5-Point Star 121"/>
          <p:cNvSpPr/>
          <p:nvPr/>
        </p:nvSpPr>
        <p:spPr bwMode="auto">
          <a:xfrm>
            <a:off x="10199182" y="6211323"/>
            <a:ext cx="182880" cy="182880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1682509" y="4082096"/>
            <a:ext cx="1916711" cy="18543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 smtClean="0">
                <a:cs typeface="Arial" pitchFamily="34" charset="0"/>
              </a:rPr>
              <a:t>Kash</a:t>
            </a:r>
            <a:r>
              <a:rPr lang="en-US" sz="1050" b="1" dirty="0" smtClean="0">
                <a:cs typeface="Arial" pitchFamily="34" charset="0"/>
              </a:rPr>
              <a:t> Oil – </a:t>
            </a:r>
            <a:r>
              <a:rPr lang="en-US" sz="1050" b="1" dirty="0" err="1" smtClean="0">
                <a:cs typeface="Arial" pitchFamily="34" charset="0"/>
              </a:rPr>
              <a:t>Bacque</a:t>
            </a:r>
            <a:r>
              <a:rPr lang="en-US" sz="1050" b="1" dirty="0" smtClean="0">
                <a:cs typeface="Arial" pitchFamily="34" charset="0"/>
              </a:rPr>
              <a:t> </a:t>
            </a:r>
            <a:r>
              <a:rPr lang="en-US" sz="1050" b="1" dirty="0" err="1" smtClean="0">
                <a:cs typeface="Arial" pitchFamily="34" charset="0"/>
              </a:rPr>
              <a:t>etal</a:t>
            </a:r>
            <a:r>
              <a:rPr lang="en-US" sz="1050" b="1" dirty="0" smtClean="0">
                <a:cs typeface="Arial" pitchFamily="34" charset="0"/>
              </a:rPr>
              <a:t> 2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</a:t>
            </a:r>
            <a:r>
              <a:rPr lang="en-US" sz="1050" dirty="0" smtClean="0">
                <a:cs typeface="Arial" pitchFamily="34" charset="0"/>
              </a:rPr>
              <a:t> 8/27/2012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Unsuccessful </a:t>
            </a: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10290</a:t>
            </a:r>
          </a:p>
          <a:p>
            <a:r>
              <a:rPr lang="en-US" sz="1050" b="1" dirty="0" err="1" smtClean="0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 </a:t>
            </a:r>
            <a:r>
              <a:rPr lang="en-US" sz="1050" dirty="0" smtClean="0">
                <a:cs typeface="Arial" pitchFamily="34" charset="0"/>
              </a:rPr>
              <a:t>Frio?/ 6450-6465</a:t>
            </a:r>
          </a:p>
          <a:p>
            <a:r>
              <a:rPr lang="en-US" sz="1050" b="1" dirty="0">
                <a:cs typeface="Arial" pitchFamily="34" charset="0"/>
              </a:rPr>
              <a:t>Report'd:</a:t>
            </a:r>
            <a:r>
              <a:rPr lang="en-US" sz="1050" dirty="0">
                <a:cs typeface="Arial" pitchFamily="34" charset="0"/>
              </a:rPr>
              <a:t> 10/8/2012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>
                <a:cs typeface="Arial" pitchFamily="34" charset="0"/>
              </a:rPr>
              <a:t>IP: </a:t>
            </a:r>
            <a:r>
              <a:rPr lang="en-US" sz="1050" dirty="0">
                <a:cs typeface="Arial" pitchFamily="34" charset="0"/>
              </a:rPr>
              <a:t>Unsuccessful</a:t>
            </a:r>
          </a:p>
          <a:p>
            <a:r>
              <a:rPr lang="en-US" sz="1050" b="1" dirty="0" err="1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 </a:t>
            </a:r>
            <a:r>
              <a:rPr lang="en-US" sz="1050" dirty="0">
                <a:cs typeface="Arial" pitchFamily="34" charset="0"/>
              </a:rPr>
              <a:t>Frio?/ </a:t>
            </a:r>
            <a:r>
              <a:rPr lang="en-US" sz="1050" dirty="0" smtClean="0">
                <a:cs typeface="Arial" pitchFamily="34" charset="0"/>
              </a:rPr>
              <a:t>6362-6368</a:t>
            </a:r>
          </a:p>
          <a:p>
            <a:r>
              <a:rPr lang="en-US" sz="1050" b="1" dirty="0" smtClean="0">
                <a:cs typeface="Arial" pitchFamily="34" charset="0"/>
              </a:rPr>
              <a:t>Report'd</a:t>
            </a:r>
            <a:r>
              <a:rPr lang="en-US" sz="1050" b="1" dirty="0">
                <a:cs typeface="Arial" pitchFamily="34" charset="0"/>
              </a:rPr>
              <a:t>:</a:t>
            </a:r>
            <a:r>
              <a:rPr lang="en-US" sz="1050" dirty="0">
                <a:cs typeface="Arial" pitchFamily="34" charset="0"/>
              </a:rPr>
              <a:t> </a:t>
            </a:r>
            <a:r>
              <a:rPr lang="en-US" sz="1050" dirty="0" smtClean="0">
                <a:cs typeface="Arial" pitchFamily="34" charset="0"/>
              </a:rPr>
              <a:t>11/1/2012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125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err="1" smtClean="0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 </a:t>
            </a:r>
            <a:r>
              <a:rPr lang="en-US" sz="1050" dirty="0">
                <a:cs typeface="Arial" pitchFamily="34" charset="0"/>
              </a:rPr>
              <a:t>Frio?/ </a:t>
            </a:r>
            <a:r>
              <a:rPr lang="en-US" sz="1050" dirty="0" smtClean="0">
                <a:cs typeface="Arial" pitchFamily="34" charset="0"/>
              </a:rPr>
              <a:t>6322-6328</a:t>
            </a:r>
          </a:p>
          <a:p>
            <a:r>
              <a:rPr lang="en-US" sz="500" dirty="0" smtClean="0"/>
              <a:t>17097210460000</a:t>
            </a:r>
            <a:endParaRPr lang="en-US" sz="500" dirty="0"/>
          </a:p>
        </p:txBody>
      </p:sp>
      <p:cxnSp>
        <p:nvCxnSpPr>
          <p:cNvPr id="105" name="Straight Arrow Connector 104"/>
          <p:cNvCxnSpPr>
            <a:stCxn id="104" idx="2"/>
            <a:endCxn id="106" idx="0"/>
          </p:cNvCxnSpPr>
          <p:nvPr/>
        </p:nvCxnSpPr>
        <p:spPr>
          <a:xfrm flipH="1">
            <a:off x="1862909" y="5936450"/>
            <a:ext cx="777956" cy="138975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>
            <a:spLocks noChangeArrowheads="1"/>
          </p:cNvSpPr>
          <p:nvPr/>
        </p:nvSpPr>
        <p:spPr bwMode="auto">
          <a:xfrm>
            <a:off x="10043095" y="1475975"/>
            <a:ext cx="1887741" cy="8848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 smtClean="0">
                <a:cs typeface="Arial" pitchFamily="34" charset="0"/>
              </a:rPr>
              <a:t>Hilcorp</a:t>
            </a:r>
            <a:r>
              <a:rPr lang="en-US" sz="1050" b="1" dirty="0" smtClean="0">
                <a:cs typeface="Arial" pitchFamily="34" charset="0"/>
              </a:rPr>
              <a:t>– </a:t>
            </a:r>
            <a:r>
              <a:rPr lang="en-US" sz="1050" dirty="0" smtClean="0">
                <a:cs typeface="Arial" pitchFamily="34" charset="0"/>
              </a:rPr>
              <a:t>Lind-Dan 1</a:t>
            </a:r>
          </a:p>
          <a:p>
            <a:r>
              <a:rPr lang="en-US" sz="1050" b="1" dirty="0" smtClean="0">
                <a:cs typeface="Arial" pitchFamily="34" charset="0"/>
              </a:rPr>
              <a:t>Report'd:</a:t>
            </a:r>
            <a:r>
              <a:rPr lang="en-US" sz="1050" dirty="0" smtClean="0">
                <a:cs typeface="Arial" pitchFamily="34" charset="0"/>
              </a:rPr>
              <a:t> 10/9/2012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1918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19191</a:t>
            </a:r>
          </a:p>
          <a:p>
            <a:r>
              <a:rPr lang="en-US" sz="1050" b="1" dirty="0" err="1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 </a:t>
            </a:r>
            <a:r>
              <a:rPr lang="en-US" sz="1050" dirty="0" err="1" smtClean="0">
                <a:cs typeface="Arial" pitchFamily="34" charset="0"/>
              </a:rPr>
              <a:t>Tusc</a:t>
            </a:r>
            <a:r>
              <a:rPr lang="en-US" sz="1050" dirty="0" smtClean="0">
                <a:cs typeface="Arial" pitchFamily="34" charset="0"/>
              </a:rPr>
              <a:t>/ 17449-17634</a:t>
            </a:r>
          </a:p>
          <a:p>
            <a:r>
              <a:rPr lang="en-US" sz="500" b="1" dirty="0">
                <a:cs typeface="Arial" pitchFamily="34" charset="0"/>
              </a:rPr>
              <a:t>17033202500000</a:t>
            </a:r>
          </a:p>
        </p:txBody>
      </p:sp>
      <p:cxnSp>
        <p:nvCxnSpPr>
          <p:cNvPr id="124" name="Straight Arrow Connector 123"/>
          <p:cNvCxnSpPr>
            <a:stCxn id="123" idx="2"/>
            <a:endCxn id="125" idx="4"/>
          </p:cNvCxnSpPr>
          <p:nvPr/>
        </p:nvCxnSpPr>
        <p:spPr>
          <a:xfrm flipH="1">
            <a:off x="10954216" y="2360833"/>
            <a:ext cx="32750" cy="148796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5-Point Star 124"/>
          <p:cNvSpPr/>
          <p:nvPr/>
        </p:nvSpPr>
        <p:spPr bwMode="auto">
          <a:xfrm>
            <a:off x="10771336" y="3778944"/>
            <a:ext cx="182880" cy="182880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126" name="TextBox 125"/>
          <p:cNvSpPr txBox="1">
            <a:spLocks noChangeArrowheads="1"/>
          </p:cNvSpPr>
          <p:nvPr/>
        </p:nvSpPr>
        <p:spPr bwMode="auto">
          <a:xfrm>
            <a:off x="12341192" y="3448788"/>
            <a:ext cx="1887741" cy="8848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err="1" smtClean="0">
                <a:cs typeface="Arial" pitchFamily="34" charset="0"/>
              </a:rPr>
              <a:t>Hilcorp</a:t>
            </a:r>
            <a:r>
              <a:rPr lang="en-US" sz="1050" b="1" dirty="0" smtClean="0">
                <a:cs typeface="Arial" pitchFamily="34" charset="0"/>
              </a:rPr>
              <a:t>– </a:t>
            </a:r>
            <a:r>
              <a:rPr lang="en-US" sz="1050" dirty="0" smtClean="0">
                <a:cs typeface="Arial" pitchFamily="34" charset="0"/>
              </a:rPr>
              <a:t>Barber 1</a:t>
            </a:r>
          </a:p>
          <a:p>
            <a:r>
              <a:rPr lang="en-US" sz="1050" b="1" dirty="0" smtClean="0">
                <a:cs typeface="Arial" pitchFamily="34" charset="0"/>
              </a:rPr>
              <a:t>Report'd:</a:t>
            </a:r>
            <a:r>
              <a:rPr lang="en-US" sz="1050" dirty="0" smtClean="0">
                <a:cs typeface="Arial" pitchFamily="34" charset="0"/>
              </a:rPr>
              <a:t> 10/24/2012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155 BCPD, 12229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19278</a:t>
            </a:r>
          </a:p>
          <a:p>
            <a:r>
              <a:rPr lang="en-US" sz="1050" b="1" dirty="0" err="1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 </a:t>
            </a:r>
            <a:r>
              <a:rPr lang="en-US" sz="1050" dirty="0" err="1" smtClean="0">
                <a:cs typeface="Arial" pitchFamily="34" charset="0"/>
              </a:rPr>
              <a:t>Tusc</a:t>
            </a:r>
            <a:r>
              <a:rPr lang="en-US" sz="1050" dirty="0" smtClean="0">
                <a:cs typeface="Arial" pitchFamily="34" charset="0"/>
              </a:rPr>
              <a:t>/ 18545-18794</a:t>
            </a:r>
          </a:p>
          <a:p>
            <a:r>
              <a:rPr lang="en-US" sz="500" b="1" dirty="0">
                <a:cs typeface="Arial" pitchFamily="34" charset="0"/>
              </a:rPr>
              <a:t>17033203000000</a:t>
            </a:r>
          </a:p>
        </p:txBody>
      </p:sp>
      <p:cxnSp>
        <p:nvCxnSpPr>
          <p:cNvPr id="127" name="Straight Arrow Connector 126"/>
          <p:cNvCxnSpPr>
            <a:stCxn id="126" idx="2"/>
            <a:endCxn id="128" idx="4"/>
          </p:cNvCxnSpPr>
          <p:nvPr/>
        </p:nvCxnSpPr>
        <p:spPr>
          <a:xfrm flipH="1">
            <a:off x="12926046" y="4333646"/>
            <a:ext cx="359017" cy="58776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5-Point Star 127"/>
          <p:cNvSpPr/>
          <p:nvPr/>
        </p:nvSpPr>
        <p:spPr bwMode="auto">
          <a:xfrm>
            <a:off x="12743166" y="4851552"/>
            <a:ext cx="182880" cy="182880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  <p:sp>
        <p:nvSpPr>
          <p:cNvPr id="141" name="TextBox 140"/>
          <p:cNvSpPr txBox="1">
            <a:spLocks noChangeArrowheads="1"/>
          </p:cNvSpPr>
          <p:nvPr/>
        </p:nvSpPr>
        <p:spPr bwMode="auto">
          <a:xfrm>
            <a:off x="7196520" y="1688457"/>
            <a:ext cx="2109992" cy="8848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50" b="1" dirty="0" smtClean="0">
                <a:cs typeface="Arial" pitchFamily="34" charset="0"/>
              </a:rPr>
              <a:t>Pennington – Lichtenberg 3 ALT</a:t>
            </a:r>
            <a:endParaRPr lang="en-US" sz="1050" dirty="0" smtClean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Report'd:</a:t>
            </a:r>
            <a:r>
              <a:rPr lang="en-US" sz="1050" dirty="0" smtClean="0">
                <a:cs typeface="Arial" pitchFamily="34" charset="0"/>
              </a:rPr>
              <a:t> 10/19/2012</a:t>
            </a:r>
            <a:endParaRPr lang="en-US" sz="1050" b="1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IP: </a:t>
            </a:r>
            <a:r>
              <a:rPr lang="en-US" sz="1050" dirty="0" smtClean="0">
                <a:cs typeface="Arial" pitchFamily="34" charset="0"/>
              </a:rPr>
              <a:t>1698 MCFD</a:t>
            </a:r>
            <a:endParaRPr lang="en-US" sz="1050" dirty="0">
              <a:cs typeface="Arial" pitchFamily="34" charset="0"/>
            </a:endParaRPr>
          </a:p>
          <a:p>
            <a:r>
              <a:rPr lang="en-US" sz="1050" b="1" dirty="0" smtClean="0">
                <a:cs typeface="Arial" pitchFamily="34" charset="0"/>
              </a:rPr>
              <a:t>TD: </a:t>
            </a:r>
            <a:r>
              <a:rPr lang="en-US" sz="1050" dirty="0" smtClean="0">
                <a:cs typeface="Arial" pitchFamily="34" charset="0"/>
              </a:rPr>
              <a:t>22253</a:t>
            </a:r>
          </a:p>
          <a:p>
            <a:r>
              <a:rPr lang="en-US" sz="1050" b="1" dirty="0" err="1">
                <a:cs typeface="Arial" pitchFamily="34" charset="0"/>
              </a:rPr>
              <a:t>Obj</a:t>
            </a:r>
            <a:r>
              <a:rPr lang="en-US" sz="1050" b="1" dirty="0">
                <a:cs typeface="Arial" pitchFamily="34" charset="0"/>
              </a:rPr>
              <a:t>/ </a:t>
            </a:r>
            <a:r>
              <a:rPr lang="en-US" sz="1050" b="1" dirty="0" err="1">
                <a:cs typeface="Arial" pitchFamily="34" charset="0"/>
              </a:rPr>
              <a:t>Perf</a:t>
            </a:r>
            <a:r>
              <a:rPr lang="en-US" sz="1050" b="1" dirty="0">
                <a:cs typeface="Arial" pitchFamily="34" charset="0"/>
              </a:rPr>
              <a:t>: </a:t>
            </a:r>
            <a:r>
              <a:rPr lang="en-US" sz="1050" dirty="0" err="1" smtClean="0">
                <a:cs typeface="Arial" pitchFamily="34" charset="0"/>
              </a:rPr>
              <a:t>Tusc</a:t>
            </a:r>
            <a:r>
              <a:rPr lang="en-US" sz="1050" dirty="0" smtClean="0">
                <a:cs typeface="Arial" pitchFamily="34" charset="0"/>
              </a:rPr>
              <a:t>/ 19240-19260</a:t>
            </a:r>
          </a:p>
          <a:p>
            <a:r>
              <a:rPr lang="en-US" sz="500" b="1" dirty="0" smtClean="0">
                <a:cs typeface="Arial" pitchFamily="34" charset="0"/>
              </a:rPr>
              <a:t>17077205710000</a:t>
            </a:r>
            <a:endParaRPr lang="en-US" sz="500" b="1" dirty="0">
              <a:cs typeface="Arial" pitchFamily="34" charset="0"/>
            </a:endParaRPr>
          </a:p>
        </p:txBody>
      </p:sp>
      <p:cxnSp>
        <p:nvCxnSpPr>
          <p:cNvPr id="142" name="Straight Arrow Connector 141"/>
          <p:cNvCxnSpPr>
            <a:stCxn id="141" idx="2"/>
            <a:endCxn id="143" idx="4"/>
          </p:cNvCxnSpPr>
          <p:nvPr/>
        </p:nvCxnSpPr>
        <p:spPr>
          <a:xfrm flipH="1">
            <a:off x="7622193" y="2573315"/>
            <a:ext cx="629323" cy="807769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5-Point Star 142"/>
          <p:cNvSpPr/>
          <p:nvPr/>
        </p:nvSpPr>
        <p:spPr bwMode="auto">
          <a:xfrm>
            <a:off x="7439313" y="3311230"/>
            <a:ext cx="182880" cy="182880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570534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55913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4378</TotalTime>
  <Words>3317</Words>
  <Application>Microsoft Office PowerPoint</Application>
  <PresentationFormat>Custom</PresentationFormat>
  <Paragraphs>807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Preferred Customer</dc:creator>
  <cp:lastModifiedBy>Timothy Rynott</cp:lastModifiedBy>
  <cp:revision>138</cp:revision>
  <dcterms:created xsi:type="dcterms:W3CDTF">2012-05-15T18:29:39Z</dcterms:created>
  <dcterms:modified xsi:type="dcterms:W3CDTF">2012-11-02T21:40:26Z</dcterms:modified>
</cp:coreProperties>
</file>